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4" r:id="rId1"/>
  </p:sldMasterIdLst>
  <p:notesMasterIdLst>
    <p:notesMasterId r:id="rId67"/>
  </p:notesMasterIdLst>
  <p:handoutMasterIdLst>
    <p:handoutMasterId r:id="rId68"/>
  </p:handoutMasterIdLst>
  <p:sldIdLst>
    <p:sldId id="553" r:id="rId2"/>
    <p:sldId id="514" r:id="rId3"/>
    <p:sldId id="397" r:id="rId4"/>
    <p:sldId id="393" r:id="rId5"/>
    <p:sldId id="394" r:id="rId6"/>
    <p:sldId id="395" r:id="rId7"/>
    <p:sldId id="396" r:id="rId8"/>
    <p:sldId id="402" r:id="rId9"/>
    <p:sldId id="409" r:id="rId10"/>
    <p:sldId id="411" r:id="rId11"/>
    <p:sldId id="398" r:id="rId12"/>
    <p:sldId id="399" r:id="rId13"/>
    <p:sldId id="400" r:id="rId14"/>
    <p:sldId id="401" r:id="rId15"/>
    <p:sldId id="310" r:id="rId16"/>
    <p:sldId id="403" r:id="rId17"/>
    <p:sldId id="404" r:id="rId18"/>
    <p:sldId id="405" r:id="rId19"/>
    <p:sldId id="406" r:id="rId20"/>
    <p:sldId id="407" r:id="rId21"/>
    <p:sldId id="412" r:id="rId22"/>
    <p:sldId id="413" r:id="rId23"/>
    <p:sldId id="414" r:id="rId24"/>
    <p:sldId id="489" r:id="rId25"/>
    <p:sldId id="415" r:id="rId26"/>
    <p:sldId id="490" r:id="rId27"/>
    <p:sldId id="491" r:id="rId28"/>
    <p:sldId id="308" r:id="rId29"/>
    <p:sldId id="277" r:id="rId30"/>
    <p:sldId id="517" r:id="rId31"/>
    <p:sldId id="518" r:id="rId32"/>
    <p:sldId id="519" r:id="rId33"/>
    <p:sldId id="520" r:id="rId34"/>
    <p:sldId id="521" r:id="rId35"/>
    <p:sldId id="522" r:id="rId36"/>
    <p:sldId id="523" r:id="rId37"/>
    <p:sldId id="524" r:id="rId38"/>
    <p:sldId id="525" r:id="rId39"/>
    <p:sldId id="526" r:id="rId40"/>
    <p:sldId id="527" r:id="rId41"/>
    <p:sldId id="528" r:id="rId42"/>
    <p:sldId id="529" r:id="rId43"/>
    <p:sldId id="530" r:id="rId44"/>
    <p:sldId id="531" r:id="rId45"/>
    <p:sldId id="532" r:id="rId46"/>
    <p:sldId id="533" r:id="rId47"/>
    <p:sldId id="534" r:id="rId48"/>
    <p:sldId id="535" r:id="rId49"/>
    <p:sldId id="536" r:id="rId50"/>
    <p:sldId id="537" r:id="rId51"/>
    <p:sldId id="538" r:id="rId52"/>
    <p:sldId id="539" r:id="rId53"/>
    <p:sldId id="540" r:id="rId54"/>
    <p:sldId id="541" r:id="rId55"/>
    <p:sldId id="542" r:id="rId56"/>
    <p:sldId id="543" r:id="rId57"/>
    <p:sldId id="544" r:id="rId58"/>
    <p:sldId id="545" r:id="rId59"/>
    <p:sldId id="546" r:id="rId60"/>
    <p:sldId id="547" r:id="rId61"/>
    <p:sldId id="548" r:id="rId62"/>
    <p:sldId id="549" r:id="rId63"/>
    <p:sldId id="550" r:id="rId64"/>
    <p:sldId id="551" r:id="rId65"/>
    <p:sldId id="501" r:id="rId66"/>
  </p:sldIdLst>
  <p:sldSz cx="9144000" cy="6858000" type="screen4x3"/>
  <p:notesSz cx="6648450" cy="9782175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99FF33"/>
    <a:srgbClr val="CC0000"/>
    <a:srgbClr val="00FFCC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6" autoAdjust="0"/>
    <p:restoredTop sz="94667" autoAdjust="0"/>
  </p:normalViewPr>
  <p:slideViewPr>
    <p:cSldViewPr>
      <p:cViewPr varScale="1">
        <p:scale>
          <a:sx n="83" d="100"/>
          <a:sy n="83" d="100"/>
        </p:scale>
        <p:origin x="-150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26" d="100"/>
          <a:sy n="26" d="100"/>
        </p:scale>
        <p:origin x="-1314" y="-96"/>
      </p:cViewPr>
      <p:guideLst>
        <p:guide orient="horz" pos="2363"/>
        <p:guide pos="281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90600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13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i="1"/>
            </a:lvl1pPr>
          </a:lstStyle>
          <a:p>
            <a:endParaRPr lang="es-ES_tradnl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67138" y="0"/>
            <a:ext cx="2881312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i="1"/>
            </a:lvl1pPr>
          </a:lstStyle>
          <a:p>
            <a:endParaRPr lang="es-ES_tradnl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89000" y="741363"/>
            <a:ext cx="4872038" cy="36544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5825" y="4646613"/>
            <a:ext cx="4876800" cy="440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93225"/>
            <a:ext cx="28813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000" i="1"/>
            </a:lvl1pPr>
          </a:lstStyle>
          <a:p>
            <a:endParaRPr lang="es-ES_tradnl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67138" y="9293225"/>
            <a:ext cx="2881312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000" i="1"/>
            </a:lvl1pPr>
          </a:lstStyle>
          <a:p>
            <a:fld id="{2710DD4B-4630-41BF-A2C3-9FBA1F5CEBF7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586637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1CBE7C-EA3D-4F40-9F90-B68DFBAED9AF}" type="slidenum">
              <a:rPr lang="es-ES_tradnl"/>
              <a:pPr/>
              <a:t>30</a:t>
            </a:fld>
            <a:endParaRPr lang="es-ES_tradnl"/>
          </a:p>
        </p:txBody>
      </p:sp>
      <p:sp>
        <p:nvSpPr>
          <p:cNvPr id="370690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889000" y="741363"/>
            <a:ext cx="4872038" cy="36544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06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85825" y="4646613"/>
            <a:ext cx="4876800" cy="440213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Salvador Chacón 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8A43B2-A5FC-49C5-9E0E-4A0FE3BE3C0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Salvador Chacón 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689E72-4810-4CE9-B789-0BB4B79DD27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Salvador Chacón 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BC44F1-53D4-478E-BEEB-1C5A5707C13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Salvador Chacón 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589170-DAA8-47C3-A966-45AFDE8B011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Salvador Chacón </a:t>
            </a: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03200B-BB9A-41AF-9C63-355C5F81CA3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Salvador Chacón 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96FFC0-C752-4492-9871-666E2969757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Salvador Chacón 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586A7E-D77D-4FD9-9BD9-4A469BBB72C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Salvador Chacón 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ACE2D9-AF50-4688-965A-19A13057C7F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Salvador Chacón 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A4F8E0-EDAC-47C7-B896-06800C0D0C3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Salvador Chacón 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4F02B4-9E90-443D-90F1-539339721EF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Salvador Chacón 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019162-61FD-4388-87E0-7306C519032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4198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198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4198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es-ES"/>
              <a:t>Salvador Chacón </a:t>
            </a:r>
          </a:p>
        </p:txBody>
      </p:sp>
      <p:sp>
        <p:nvSpPr>
          <p:cNvPr id="4198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9E7AE00-C92F-4A6F-AD84-C6BBBD070C0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oleObject" Target="../embeddings/oleObject1.bin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.wmf"/><Relationship Id="rId4" Type="http://schemas.openxmlformats.org/officeDocument/2006/relationships/oleObject" Target="../embeddings/Microsoft_Word_97_-_2003_Document1.doc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oleObject" Target="../embeddings/oleObject3.bin"/><Relationship Id="rId7" Type="http://schemas.openxmlformats.org/officeDocument/2006/relationships/image" Target="../media/image6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5.wmf"/><Relationship Id="rId4" Type="http://schemas.openxmlformats.org/officeDocument/2006/relationships/oleObject" Target="../embeddings/Microsoft_Word_97_-_2003_Document2.doc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oleObject" Target="../embeddings/oleObject5.bin"/><Relationship Id="rId7" Type="http://schemas.openxmlformats.org/officeDocument/2006/relationships/image" Target="../media/image8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7.wmf"/><Relationship Id="rId4" Type="http://schemas.openxmlformats.org/officeDocument/2006/relationships/oleObject" Target="../embeddings/Microsoft_Word_97_-_2003_Document3.doc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.jpeg"/><Relationship Id="rId5" Type="http://schemas.openxmlformats.org/officeDocument/2006/relationships/image" Target="../media/image9.emf"/><Relationship Id="rId4" Type="http://schemas.openxmlformats.org/officeDocument/2006/relationships/oleObject" Target="../embeddings/Microsoft_Word_97_-_2003_Document4.doc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Microsoft_Word_97_-_2003_Document6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10.wmf"/><Relationship Id="rId4" Type="http://schemas.openxmlformats.org/officeDocument/2006/relationships/oleObject" Target="../embeddings/Microsoft_Word_97_-_2003_Document5.doc"/><Relationship Id="rId9" Type="http://schemas.openxmlformats.org/officeDocument/2006/relationships/image" Target="../media/image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.jpeg"/><Relationship Id="rId5" Type="http://schemas.openxmlformats.org/officeDocument/2006/relationships/image" Target="../media/image12.wmf"/><Relationship Id="rId4" Type="http://schemas.openxmlformats.org/officeDocument/2006/relationships/oleObject" Target="../embeddings/Microsoft_Word_97_-_2003_Document7.doc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.jpeg"/><Relationship Id="rId5" Type="http://schemas.openxmlformats.org/officeDocument/2006/relationships/image" Target="../media/image13.wmf"/><Relationship Id="rId4" Type="http://schemas.openxmlformats.org/officeDocument/2006/relationships/oleObject" Target="../embeddings/Microsoft_Word_97_-_2003_Document8.doc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Microsoft_Word_97_-_2003_Document10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14.wmf"/><Relationship Id="rId4" Type="http://schemas.openxmlformats.org/officeDocument/2006/relationships/oleObject" Target="../embeddings/Microsoft_Word_97_-_2003_Document9.doc"/><Relationship Id="rId9" Type="http://schemas.openxmlformats.org/officeDocument/2006/relationships/image" Target="../media/image1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.jpeg"/><Relationship Id="rId5" Type="http://schemas.openxmlformats.org/officeDocument/2006/relationships/image" Target="../media/image16.wmf"/><Relationship Id="rId4" Type="http://schemas.openxmlformats.org/officeDocument/2006/relationships/oleObject" Target="../embeddings/Microsoft_Word_97_-_2003_Document11.doc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.jpeg"/><Relationship Id="rId5" Type="http://schemas.openxmlformats.org/officeDocument/2006/relationships/image" Target="../media/image17.wmf"/><Relationship Id="rId4" Type="http://schemas.openxmlformats.org/officeDocument/2006/relationships/oleObject" Target="../embeddings/Microsoft_Word_97_-_2003_Document12.doc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.jpeg"/><Relationship Id="rId5" Type="http://schemas.openxmlformats.org/officeDocument/2006/relationships/image" Target="../media/image18.wmf"/><Relationship Id="rId4" Type="http://schemas.openxmlformats.org/officeDocument/2006/relationships/oleObject" Target="../embeddings/Microsoft_Word_97_-_2003_Document13.doc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1.jpeg"/><Relationship Id="rId5" Type="http://schemas.openxmlformats.org/officeDocument/2006/relationships/image" Target="../media/image19.wmf"/><Relationship Id="rId4" Type="http://schemas.openxmlformats.org/officeDocument/2006/relationships/oleObject" Target="../embeddings/Microsoft_Word_97_-_2003_Document14.doc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.jpeg"/><Relationship Id="rId5" Type="http://schemas.openxmlformats.org/officeDocument/2006/relationships/image" Target="../media/image20.wmf"/><Relationship Id="rId4" Type="http://schemas.openxmlformats.org/officeDocument/2006/relationships/oleObject" Target="../embeddings/Microsoft_Word_97_-_2003_Document15.doc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.jpeg"/><Relationship Id="rId5" Type="http://schemas.openxmlformats.org/officeDocument/2006/relationships/image" Target="../media/image21.wmf"/><Relationship Id="rId4" Type="http://schemas.openxmlformats.org/officeDocument/2006/relationships/oleObject" Target="../embeddings/Microsoft_Word_97_-_2003_Document16.doc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.jpeg"/><Relationship Id="rId5" Type="http://schemas.openxmlformats.org/officeDocument/2006/relationships/image" Target="../media/image22.wmf"/><Relationship Id="rId4" Type="http://schemas.openxmlformats.org/officeDocument/2006/relationships/oleObject" Target="../embeddings/Microsoft_Word_97_-_2003_Document17.doc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1.jpeg"/><Relationship Id="rId4" Type="http://schemas.openxmlformats.org/officeDocument/2006/relationships/image" Target="../media/image23.e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1.jpeg"/><Relationship Id="rId5" Type="http://schemas.openxmlformats.org/officeDocument/2006/relationships/image" Target="../media/image24.wmf"/><Relationship Id="rId4" Type="http://schemas.openxmlformats.org/officeDocument/2006/relationships/oleObject" Target="../embeddings/Microsoft_Word_97_-_2003_Document18.doc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FD925-5A02-4FD6-A4F2-0D91111407A8}" type="slidenum">
              <a:rPr lang="es-ES"/>
              <a:pPr/>
              <a:t>1</a:t>
            </a:fld>
            <a:endParaRPr lang="es-ES" dirty="0"/>
          </a:p>
        </p:txBody>
      </p:sp>
      <p:sp>
        <p:nvSpPr>
          <p:cNvPr id="408578" name="Text Box 2"/>
          <p:cNvSpPr txBox="1">
            <a:spLocks noChangeArrowheads="1"/>
          </p:cNvSpPr>
          <p:nvPr/>
        </p:nvSpPr>
        <p:spPr bwMode="auto">
          <a:xfrm>
            <a:off x="0" y="260648"/>
            <a:ext cx="9144000" cy="614011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algn="ctr" eaLnBrk="0" hangingPunct="0"/>
            <a:endParaRPr lang="es-ES_tradnl" sz="3700" b="1" i="1" dirty="0">
              <a:solidFill>
                <a:schemeClr val="tx2"/>
              </a:solidFill>
              <a:latin typeface="Verdana" pitchFamily="34" charset="0"/>
            </a:endParaRPr>
          </a:p>
          <a:p>
            <a:pPr algn="ctr" eaLnBrk="0" hangingPunct="0"/>
            <a:endParaRPr lang="es-ES_tradnl" sz="3700" b="1" i="1" dirty="0">
              <a:solidFill>
                <a:schemeClr val="tx2"/>
              </a:solidFill>
              <a:latin typeface="Verdana" pitchFamily="34" charset="0"/>
            </a:endParaRPr>
          </a:p>
          <a:p>
            <a:pPr algn="ctr" eaLnBrk="0" hangingPunct="0"/>
            <a:endParaRPr lang="es-ES_tradnl" sz="3700" b="1" i="1" dirty="0">
              <a:solidFill>
                <a:schemeClr val="tx2"/>
              </a:solidFill>
              <a:latin typeface="Verdana" pitchFamily="34" charset="0"/>
            </a:endParaRPr>
          </a:p>
          <a:p>
            <a:pPr algn="ctr" eaLnBrk="0" hangingPunct="0"/>
            <a:r>
              <a:rPr lang="es-ES" sz="3200" b="1" i="1" dirty="0">
                <a:solidFill>
                  <a:schemeClr val="tx2"/>
                </a:solidFill>
                <a:latin typeface="Verdana" pitchFamily="34" charset="0"/>
              </a:rPr>
              <a:t>Diseño y</a:t>
            </a:r>
            <a:r>
              <a:rPr lang="es-ES_tradnl" sz="3200" b="1" i="1" dirty="0">
                <a:solidFill>
                  <a:schemeClr val="tx2"/>
                </a:solidFill>
                <a:latin typeface="Verdana" pitchFamily="34" charset="0"/>
              </a:rPr>
              <a:t> Evaluación de Programas</a:t>
            </a:r>
            <a:r>
              <a:rPr lang="es-ES" sz="3200" b="1" i="1" dirty="0">
                <a:solidFill>
                  <a:schemeClr val="tx2"/>
                </a:solidFill>
                <a:latin typeface="Verdana" pitchFamily="34" charset="0"/>
              </a:rPr>
              <a:t> de Intervención </a:t>
            </a:r>
            <a:endParaRPr lang="es-ES" sz="3200" b="1" i="1" dirty="0" smtClean="0">
              <a:solidFill>
                <a:schemeClr val="tx2"/>
              </a:solidFill>
              <a:latin typeface="Verdana" pitchFamily="34" charset="0"/>
            </a:endParaRPr>
          </a:p>
          <a:p>
            <a:pPr algn="ctr" eaLnBrk="0" hangingPunct="0"/>
            <a:r>
              <a:rPr lang="es-ES" sz="4900" b="1" i="1" dirty="0" smtClean="0">
                <a:solidFill>
                  <a:schemeClr val="tx2"/>
                </a:solidFill>
                <a:latin typeface="Times New Roman" pitchFamily="18" charset="0"/>
              </a:rPr>
              <a:t>Conceptos </a:t>
            </a:r>
            <a:r>
              <a:rPr lang="es-ES" sz="4900" b="1" i="1" dirty="0">
                <a:solidFill>
                  <a:schemeClr val="tx2"/>
                </a:solidFill>
                <a:latin typeface="Times New Roman" pitchFamily="18" charset="0"/>
              </a:rPr>
              <a:t>preliminares</a:t>
            </a:r>
          </a:p>
          <a:p>
            <a:pPr algn="ctr" eaLnBrk="0" hangingPunct="0"/>
            <a:endParaRPr lang="es-ES_tradnl" sz="3200" b="1" dirty="0">
              <a:solidFill>
                <a:schemeClr val="tx2"/>
              </a:solidFill>
              <a:latin typeface="Times New Roman" pitchFamily="18" charset="0"/>
            </a:endParaRPr>
          </a:p>
          <a:p>
            <a:pPr algn="ctr"/>
            <a:r>
              <a:rPr lang="es-MX" sz="3200" dirty="0" smtClean="0"/>
              <a:t>Máster Universitario en </a:t>
            </a:r>
            <a:endParaRPr lang="es-MX" sz="3200" dirty="0" smtClean="0"/>
          </a:p>
          <a:p>
            <a:pPr algn="ctr"/>
            <a:r>
              <a:rPr lang="es-MX" sz="3200" dirty="0" smtClean="0"/>
              <a:t>Psicología General Sanitaria</a:t>
            </a:r>
            <a:endParaRPr lang="es-MX" sz="3200" dirty="0"/>
          </a:p>
          <a:p>
            <a:pPr algn="ctr" eaLnBrk="0" hangingPunct="0"/>
            <a:endParaRPr lang="es-ES_tradnl" sz="2700" b="1" dirty="0">
              <a:solidFill>
                <a:schemeClr val="tx2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1900" b="1" dirty="0">
              <a:solidFill>
                <a:schemeClr val="tx2"/>
              </a:solidFill>
              <a:latin typeface="Verdana" pitchFamily="34" charset="0"/>
            </a:endParaRPr>
          </a:p>
          <a:p>
            <a:pPr algn="ctr" eaLnBrk="0" hangingPunct="0"/>
            <a:endParaRPr lang="es-ES_tradnl" sz="2700" b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408579" name="Picture 3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8582" name="Rectangle 6"/>
          <p:cNvSpPr>
            <a:spLocks noChangeArrowheads="1"/>
          </p:cNvSpPr>
          <p:nvPr/>
        </p:nvSpPr>
        <p:spPr bwMode="auto">
          <a:xfrm>
            <a:off x="180975" y="6491288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endParaRPr lang="es-MX" sz="1200">
              <a:latin typeface="Times New Roman" pitchFamily="18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508104" y="5517232"/>
            <a:ext cx="3399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Salvador Chacón </a:t>
            </a:r>
            <a:r>
              <a:rPr lang="es-ES" dirty="0" smtClean="0"/>
              <a:t>Moscoso</a:t>
            </a:r>
            <a:endParaRPr lang="es-ES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9F1B-D899-440A-92EB-7BAB864CE245}" type="slidenum">
              <a:rPr lang="es-ES"/>
              <a:pPr/>
              <a:t>2</a:t>
            </a:fld>
            <a:endParaRPr lang="es-ES"/>
          </a:p>
        </p:txBody>
      </p:sp>
      <p:sp>
        <p:nvSpPr>
          <p:cNvPr id="365570" name="Text Box 2"/>
          <p:cNvSpPr txBox="1">
            <a:spLocks noChangeArrowheads="1"/>
          </p:cNvSpPr>
          <p:nvPr/>
        </p:nvSpPr>
        <p:spPr bwMode="auto">
          <a:xfrm>
            <a:off x="1371600" y="309563"/>
            <a:ext cx="7391400" cy="49863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91411" tIns="45706" rIns="91411" bIns="45706">
            <a:spAutoFit/>
          </a:bodyPr>
          <a:lstStyle/>
          <a:p>
            <a:pPr algn="ctr" eaLnBrk="0" hangingPunct="0"/>
            <a:endParaRPr lang="es-ES_tradnl" sz="2700">
              <a:solidFill>
                <a:schemeClr val="tx2"/>
              </a:solidFill>
              <a:latin typeface="Times New Roman" pitchFamily="18" charset="0"/>
            </a:endParaRPr>
          </a:p>
          <a:p>
            <a:pPr algn="ctr" eaLnBrk="0" hangingPunct="0"/>
            <a:r>
              <a:rPr lang="es-ES_tradnl" sz="3700" b="1">
                <a:latin typeface="Times New Roman" pitchFamily="18" charset="0"/>
              </a:rPr>
              <a:t>I. Conceptos preliminares</a:t>
            </a:r>
          </a:p>
          <a:p>
            <a:pPr algn="ctr" eaLnBrk="0" hangingPunct="0"/>
            <a:endParaRPr lang="es-ES_tradnl" sz="2700">
              <a:latin typeface="Times New Roman" pitchFamily="18" charset="0"/>
            </a:endParaRPr>
          </a:p>
          <a:p>
            <a:pPr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1. Concepto de evaluación. </a:t>
            </a:r>
          </a:p>
          <a:p>
            <a:pPr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2. Interrelación programación-evaluación. </a:t>
            </a:r>
          </a:p>
          <a:p>
            <a:pPr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3. Participación de implicados en el proceso de programación - evaluación.</a:t>
            </a:r>
          </a:p>
          <a:p>
            <a:pPr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4. Principales tipos de evaluación.</a:t>
            </a:r>
          </a:p>
          <a:p>
            <a:pPr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5. Interrelación evaluación sumativa-formativa.</a:t>
            </a:r>
          </a:p>
          <a:p>
            <a:pPr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6. Conclusiones.</a:t>
            </a:r>
          </a:p>
          <a:p>
            <a:pPr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7. Discusión de ejemplos prácticos.</a:t>
            </a:r>
          </a:p>
          <a:p>
            <a:pPr eaLnBrk="0" hangingPunct="0"/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365571" name="Picture 3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5573" name="Rectangle 5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65574" name="Rectangle 6"/>
          <p:cNvSpPr>
            <a:spLocks noChangeArrowheads="1"/>
          </p:cNvSpPr>
          <p:nvPr/>
        </p:nvSpPr>
        <p:spPr bwMode="auto">
          <a:xfrm>
            <a:off x="180975" y="6400800"/>
            <a:ext cx="18415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_tradnl" sz="1200"/>
          </a:p>
          <a:p>
            <a:pPr eaLnBrk="0" hangingPunct="0"/>
            <a:endParaRPr lang="es-ES_tradnl" sz="120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B12FB-A416-416D-B155-0E5687A60D86}" type="slidenum">
              <a:rPr lang="es-ES"/>
              <a:pPr/>
              <a:t>3</a:t>
            </a:fld>
            <a:endParaRPr lang="es-ES"/>
          </a:p>
        </p:txBody>
      </p:sp>
      <p:sp>
        <p:nvSpPr>
          <p:cNvPr id="235522" name="Text Box 1026"/>
          <p:cNvSpPr txBox="1">
            <a:spLocks noChangeArrowheads="1"/>
          </p:cNvSpPr>
          <p:nvPr/>
        </p:nvSpPr>
        <p:spPr bwMode="auto">
          <a:xfrm>
            <a:off x="457200" y="1268413"/>
            <a:ext cx="8231188" cy="14335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91411" tIns="45706" rIns="91411" bIns="45706">
            <a:spAutoFit/>
          </a:bodyPr>
          <a:lstStyle/>
          <a:p>
            <a:pPr lvl="1" eaLnBrk="0" hangingPunct="0"/>
            <a:endParaRPr lang="es-ES_tradnl" sz="2300" b="1">
              <a:solidFill>
                <a:srgbClr val="FFFF00"/>
              </a:solidFill>
              <a:latin typeface="Times New Roman" pitchFamily="18" charset="0"/>
            </a:endParaRPr>
          </a:p>
          <a:p>
            <a:pPr lvl="1" eaLnBrk="0" hangingPunct="0"/>
            <a:r>
              <a:rPr lang="es-ES_tradnl" sz="230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¿Qué es evaluación de programas de intervención?</a:t>
            </a:r>
          </a:p>
          <a:p>
            <a:pPr lvl="1" eaLnBrk="0" hangingPunct="0">
              <a:buFontTx/>
              <a:buChar char="•"/>
            </a:pPr>
            <a:endParaRPr lang="es-ES_tradnl" sz="1900" b="1">
              <a:solidFill>
                <a:schemeClr val="tx2"/>
              </a:solidFill>
              <a:latin typeface="Times New Roman" pitchFamily="18" charset="0"/>
            </a:endParaRPr>
          </a:p>
          <a:p>
            <a:pPr marL="1825625" lvl="4" eaLnBrk="0" hangingPunct="0">
              <a:buFontTx/>
              <a:buChar char="•"/>
            </a:pPr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35523" name="Text Box 1027"/>
          <p:cNvSpPr txBox="1">
            <a:spLocks noChangeArrowheads="1"/>
          </p:cNvSpPr>
          <p:nvPr/>
        </p:nvSpPr>
        <p:spPr bwMode="auto">
          <a:xfrm>
            <a:off x="838200" y="2492375"/>
            <a:ext cx="7513638" cy="9588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Investigación sistemática mediante métodos científicos de distintos elementos del programa de intervención para tomar decisiones sobre él.</a:t>
            </a:r>
          </a:p>
        </p:txBody>
      </p:sp>
      <p:sp>
        <p:nvSpPr>
          <p:cNvPr id="235524" name="Text Box 1028"/>
          <p:cNvSpPr txBox="1">
            <a:spLocks noChangeArrowheads="1"/>
          </p:cNvSpPr>
          <p:nvPr/>
        </p:nvSpPr>
        <p:spPr bwMode="auto">
          <a:xfrm>
            <a:off x="762000" y="3881438"/>
            <a:ext cx="7772400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91411" tIns="45706" rIns="91411" bIns="45706">
            <a:spAutoFit/>
          </a:bodyPr>
          <a:lstStyle/>
          <a:p>
            <a:pPr lvl="1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Toda evaluación  implica emisión de juicios de valor</a:t>
            </a: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235525" name="Picture 1029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27" name="Rectangle 1031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35528" name="Rectangle 1032"/>
          <p:cNvSpPr>
            <a:spLocks noChangeArrowheads="1"/>
          </p:cNvSpPr>
          <p:nvPr/>
        </p:nvSpPr>
        <p:spPr bwMode="auto">
          <a:xfrm>
            <a:off x="0" y="6491288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endParaRPr lang="es-MX" sz="12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23" grpId="0" autoUpdateAnimBg="0"/>
      <p:bldP spid="235524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0D71E-1C9D-4D93-A44C-381C5D9D6BDD}" type="slidenum">
              <a:rPr lang="es-ES"/>
              <a:pPr/>
              <a:t>4</a:t>
            </a:fld>
            <a:endParaRPr lang="es-ES"/>
          </a:p>
        </p:txBody>
      </p:sp>
      <p:sp>
        <p:nvSpPr>
          <p:cNvPr id="231428" name="Text Box 4"/>
          <p:cNvSpPr txBox="1">
            <a:spLocks noChangeArrowheads="1"/>
          </p:cNvSpPr>
          <p:nvPr/>
        </p:nvSpPr>
        <p:spPr bwMode="auto">
          <a:xfrm>
            <a:off x="971550" y="1412875"/>
            <a:ext cx="6284913" cy="1082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91411" tIns="45706" rIns="91411" bIns="45706">
            <a:spAutoFit/>
          </a:bodyPr>
          <a:lstStyle/>
          <a:p>
            <a:pPr lvl="1" algn="ctr" eaLnBrk="0" hangingPunct="0">
              <a:buFontTx/>
              <a:buChar char="•"/>
            </a:pP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Toda evaluación tiene como referente a un </a:t>
            </a:r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programa:</a:t>
            </a:r>
          </a:p>
          <a:p>
            <a:pPr algn="ctr" eaLnBrk="0" hangingPunct="0"/>
            <a:endParaRPr lang="es-ES_tradnl" sz="2300">
              <a:latin typeface="Times New Roman" pitchFamily="18" charset="0"/>
            </a:endParaRPr>
          </a:p>
        </p:txBody>
      </p:sp>
      <p:sp>
        <p:nvSpPr>
          <p:cNvPr id="231429" name="Text Box 5"/>
          <p:cNvSpPr txBox="1">
            <a:spLocks noChangeArrowheads="1"/>
          </p:cNvSpPr>
          <p:nvPr/>
        </p:nvSpPr>
        <p:spPr bwMode="auto">
          <a:xfrm>
            <a:off x="552450" y="2276475"/>
            <a:ext cx="8591550" cy="6699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91411" tIns="45706" rIns="91411" bIns="45706">
            <a:spAutoFit/>
          </a:bodyPr>
          <a:lstStyle/>
          <a:p>
            <a:pPr lvl="1" eaLnBrk="0" hangingPunct="0">
              <a:buFontTx/>
              <a:buChar char="•"/>
            </a:pP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sistemáticos esfuerzos realizados para la consecución de algún fin preplanificado:</a:t>
            </a: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31431" name="Text Box 7"/>
          <p:cNvSpPr txBox="1">
            <a:spLocks noChangeArrowheads="1"/>
          </p:cNvSpPr>
          <p:nvPr/>
        </p:nvSpPr>
        <p:spPr bwMode="auto">
          <a:xfrm>
            <a:off x="2124075" y="3933825"/>
            <a:ext cx="1322388" cy="3810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sistemático</a:t>
            </a:r>
          </a:p>
        </p:txBody>
      </p:sp>
      <p:sp>
        <p:nvSpPr>
          <p:cNvPr id="231432" name="Text Box 8"/>
          <p:cNvSpPr txBox="1">
            <a:spLocks noChangeArrowheads="1"/>
          </p:cNvSpPr>
          <p:nvPr/>
        </p:nvSpPr>
        <p:spPr bwMode="auto">
          <a:xfrm>
            <a:off x="2124075" y="4437063"/>
            <a:ext cx="5041900" cy="3810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con recursos humanos y materiales delimitados</a:t>
            </a:r>
          </a:p>
        </p:txBody>
      </p:sp>
      <p:sp>
        <p:nvSpPr>
          <p:cNvPr id="231433" name="Text Box 9"/>
          <p:cNvSpPr txBox="1">
            <a:spLocks noChangeArrowheads="1"/>
          </p:cNvSpPr>
          <p:nvPr/>
        </p:nvSpPr>
        <p:spPr bwMode="auto">
          <a:xfrm>
            <a:off x="2124075" y="5013325"/>
            <a:ext cx="1671638" cy="3810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temporalizado</a:t>
            </a:r>
          </a:p>
        </p:txBody>
      </p:sp>
      <p:sp>
        <p:nvSpPr>
          <p:cNvPr id="231435" name="Text Box 11"/>
          <p:cNvSpPr txBox="1">
            <a:spLocks noChangeArrowheads="1"/>
          </p:cNvSpPr>
          <p:nvPr/>
        </p:nvSpPr>
        <p:spPr bwMode="auto">
          <a:xfrm>
            <a:off x="2195513" y="3357563"/>
            <a:ext cx="1338262" cy="3810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planificado</a:t>
            </a:r>
            <a:endParaRPr lang="es-ES_tradnl" sz="19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31436" name="Line 12"/>
          <p:cNvSpPr>
            <a:spLocks noChangeShapeType="1"/>
          </p:cNvSpPr>
          <p:nvPr/>
        </p:nvSpPr>
        <p:spPr bwMode="auto">
          <a:xfrm>
            <a:off x="1042988" y="3573463"/>
            <a:ext cx="762000" cy="0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1437" name="Line 13"/>
          <p:cNvSpPr>
            <a:spLocks noChangeShapeType="1"/>
          </p:cNvSpPr>
          <p:nvPr/>
        </p:nvSpPr>
        <p:spPr bwMode="auto">
          <a:xfrm>
            <a:off x="971550" y="4149725"/>
            <a:ext cx="762000" cy="0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1438" name="Line 14"/>
          <p:cNvSpPr>
            <a:spLocks noChangeShapeType="1"/>
          </p:cNvSpPr>
          <p:nvPr/>
        </p:nvSpPr>
        <p:spPr bwMode="auto">
          <a:xfrm>
            <a:off x="1042988" y="5229225"/>
            <a:ext cx="762000" cy="0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1439" name="Line 15"/>
          <p:cNvSpPr>
            <a:spLocks noChangeShapeType="1"/>
          </p:cNvSpPr>
          <p:nvPr/>
        </p:nvSpPr>
        <p:spPr bwMode="auto">
          <a:xfrm>
            <a:off x="971550" y="4652963"/>
            <a:ext cx="762000" cy="0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31440" name="Picture 16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4510" name="Rectangle 1038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34511" name="Rectangle 1039"/>
          <p:cNvSpPr>
            <a:spLocks noChangeArrowheads="1"/>
          </p:cNvSpPr>
          <p:nvPr/>
        </p:nvSpPr>
        <p:spPr bwMode="auto">
          <a:xfrm>
            <a:off x="0" y="6627813"/>
            <a:ext cx="18415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endParaRPr lang="es-MX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1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1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1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1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1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1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1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1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1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1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1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1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1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1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1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1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1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1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31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1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1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1429" grpId="0" autoUpdateAnimBg="0"/>
      <p:bldP spid="231431" grpId="0" autoUpdateAnimBg="0"/>
      <p:bldP spid="231432" grpId="0" autoUpdateAnimBg="0"/>
      <p:bldP spid="231433" grpId="0" autoUpdateAnimBg="0"/>
      <p:bldP spid="231435" grpId="0" autoUpdateAnimBg="0"/>
      <p:bldP spid="231436" grpId="0" animBg="1"/>
      <p:bldP spid="231437" grpId="0" animBg="1"/>
      <p:bldP spid="231438" grpId="0" animBg="1"/>
      <p:bldP spid="2314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10B6B-55B1-4BBD-8080-887E2107C9A5}" type="slidenum">
              <a:rPr lang="es-ES"/>
              <a:pPr/>
              <a:t>5</a:t>
            </a:fld>
            <a:endParaRPr lang="es-ES"/>
          </a:p>
        </p:txBody>
      </p:sp>
      <p:sp>
        <p:nvSpPr>
          <p:cNvPr id="232450" name="Text Box 2"/>
          <p:cNvSpPr txBox="1">
            <a:spLocks noChangeArrowheads="1"/>
          </p:cNvSpPr>
          <p:nvPr/>
        </p:nvSpPr>
        <p:spPr bwMode="auto">
          <a:xfrm>
            <a:off x="1143000" y="549275"/>
            <a:ext cx="8001000" cy="3810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91411" tIns="45706" rIns="91411" bIns="45706">
            <a:spAutoFit/>
          </a:bodyPr>
          <a:lstStyle/>
          <a:p>
            <a:pPr lvl="1" eaLnBrk="0" hangingPunct="0">
              <a:buFontTx/>
              <a:buChar char="•"/>
            </a:pP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Complejidad de elementos constituyentes de los programas</a:t>
            </a: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32451" name="Text Box 3"/>
          <p:cNvSpPr txBox="1">
            <a:spLocks noChangeArrowheads="1"/>
          </p:cNvSpPr>
          <p:nvPr/>
        </p:nvSpPr>
        <p:spPr bwMode="auto">
          <a:xfrm>
            <a:off x="323850" y="1773238"/>
            <a:ext cx="8458200" cy="1250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lvl="1" eaLnBrk="0" hangingPunct="0">
              <a:lnSpc>
                <a:spcPct val="80000"/>
              </a:lnSpc>
            </a:pP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Delimitación interna y de funcionamiento de los programas condicionada por prioridades políticas, que amortiguan las variaciones en el </a:t>
            </a:r>
            <a:r>
              <a:rPr lang="es-ES_tradnl" sz="1900" b="1" i="1">
                <a:solidFill>
                  <a:schemeClr val="tx2"/>
                </a:solidFill>
                <a:latin typeface="Times New Roman" pitchFamily="18" charset="0"/>
              </a:rPr>
              <a:t>“status quo”</a:t>
            </a: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 y condicionan el uso posterior de los resultados (Cook, 1981; Palumbo y Nachmias, 1983; Cook, Leviton y Shadish, 1985; Fernández-Ballesteros, 1987).</a:t>
            </a:r>
          </a:p>
        </p:txBody>
      </p:sp>
      <p:sp>
        <p:nvSpPr>
          <p:cNvPr id="232452" name="Text Box 4"/>
          <p:cNvSpPr txBox="1">
            <a:spLocks noChangeArrowheads="1"/>
          </p:cNvSpPr>
          <p:nvPr/>
        </p:nvSpPr>
        <p:spPr bwMode="auto">
          <a:xfrm>
            <a:off x="395288" y="3284538"/>
            <a:ext cx="8748712" cy="787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lvl="1" eaLnBrk="0" hangingPunct="0">
              <a:lnSpc>
                <a:spcPct val="80000"/>
              </a:lnSpc>
            </a:pP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Dispersión y heterogeneidad en la implementación de las intervenciones concretas (tanto a nivel profesional como de los destinatarios del programa) -Cook, Shadish y Leviton, 1991-.</a:t>
            </a:r>
          </a:p>
        </p:txBody>
      </p:sp>
      <p:sp>
        <p:nvSpPr>
          <p:cNvPr id="232453" name="Text Box 5"/>
          <p:cNvSpPr txBox="1">
            <a:spLocks noChangeArrowheads="1"/>
          </p:cNvSpPr>
          <p:nvPr/>
        </p:nvSpPr>
        <p:spPr bwMode="auto">
          <a:xfrm>
            <a:off x="381000" y="4262438"/>
            <a:ext cx="8382000" cy="787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lvl="1" eaLnBrk="0" hangingPunct="0">
              <a:lnSpc>
                <a:spcPct val="80000"/>
              </a:lnSpc>
            </a:pP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Los cambios que se dan en los programas de intervención se deben a la incidencia de una gran diversidad de elementos en interacción continua (Sechrest y Figueredo, 1993).</a:t>
            </a:r>
          </a:p>
        </p:txBody>
      </p:sp>
      <p:sp>
        <p:nvSpPr>
          <p:cNvPr id="232454" name="Text Box 6"/>
          <p:cNvSpPr txBox="1">
            <a:spLocks noChangeArrowheads="1"/>
          </p:cNvSpPr>
          <p:nvPr/>
        </p:nvSpPr>
        <p:spPr bwMode="auto">
          <a:xfrm>
            <a:off x="755650" y="5949950"/>
            <a:ext cx="6700838" cy="4429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Evaluación de un PROGRAMA en su CONTEXTO.</a:t>
            </a:r>
            <a:endParaRPr lang="es-ES_tradnl" sz="19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32455" name="Line 7"/>
          <p:cNvSpPr>
            <a:spLocks noChangeShapeType="1"/>
          </p:cNvSpPr>
          <p:nvPr/>
        </p:nvSpPr>
        <p:spPr bwMode="auto">
          <a:xfrm>
            <a:off x="0" y="2276475"/>
            <a:ext cx="762000" cy="0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/>
            <a:tailEnd type="triangle" w="med" len="med"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32456" name="Line 8"/>
          <p:cNvSpPr>
            <a:spLocks noChangeShapeType="1"/>
          </p:cNvSpPr>
          <p:nvPr/>
        </p:nvSpPr>
        <p:spPr bwMode="auto">
          <a:xfrm>
            <a:off x="0" y="3573463"/>
            <a:ext cx="762000" cy="0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/>
            <a:tailEnd type="triangle" w="med" len="med"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32457" name="Line 9"/>
          <p:cNvSpPr>
            <a:spLocks noChangeShapeType="1"/>
          </p:cNvSpPr>
          <p:nvPr/>
        </p:nvSpPr>
        <p:spPr bwMode="auto">
          <a:xfrm>
            <a:off x="0" y="4652963"/>
            <a:ext cx="762000" cy="0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/>
            <a:tailEnd type="triangle" w="med" len="med"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32459" name="Rectangle 11"/>
          <p:cNvSpPr>
            <a:spLocks noChangeArrowheads="1"/>
          </p:cNvSpPr>
          <p:nvPr/>
        </p:nvSpPr>
        <p:spPr bwMode="auto">
          <a:xfrm>
            <a:off x="827088" y="1773238"/>
            <a:ext cx="8077200" cy="3881437"/>
          </a:xfrm>
          <a:prstGeom prst="rect">
            <a:avLst/>
          </a:prstGeom>
          <a:noFill/>
          <a:ln w="57150">
            <a:solidFill>
              <a:srgbClr val="99FF33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232460" name="Line 12"/>
          <p:cNvSpPr>
            <a:spLocks noChangeShapeType="1"/>
          </p:cNvSpPr>
          <p:nvPr/>
        </p:nvSpPr>
        <p:spPr bwMode="auto">
          <a:xfrm>
            <a:off x="4572000" y="5516563"/>
            <a:ext cx="0" cy="534987"/>
          </a:xfrm>
          <a:prstGeom prst="line">
            <a:avLst/>
          </a:prstGeom>
          <a:noFill/>
          <a:ln w="38100">
            <a:solidFill>
              <a:srgbClr val="99FF33"/>
            </a:solidFill>
            <a:round/>
            <a:headEnd/>
            <a:tailEnd type="triangle" w="med" len="med"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pic>
        <p:nvPicPr>
          <p:cNvPr id="232461" name="Picture 13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1689" name="Rectangle 1049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41690" name="Rectangle 1050"/>
          <p:cNvSpPr>
            <a:spLocks noChangeArrowheads="1"/>
          </p:cNvSpPr>
          <p:nvPr/>
        </p:nvSpPr>
        <p:spPr bwMode="auto">
          <a:xfrm>
            <a:off x="0" y="6491288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endParaRPr lang="es-MX" sz="12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2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2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2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32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2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2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2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2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24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2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2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2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2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2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2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2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2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32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2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2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2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2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2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24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24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2451" grpId="0" autoUpdateAnimBg="0"/>
      <p:bldP spid="232452" grpId="0" autoUpdateAnimBg="0"/>
      <p:bldP spid="232453" grpId="0" autoUpdateAnimBg="0"/>
      <p:bldP spid="232454" grpId="0" autoUpdateAnimBg="0"/>
      <p:bldP spid="232455" grpId="0" animBg="1"/>
      <p:bldP spid="232456" grpId="0" animBg="1"/>
      <p:bldP spid="232457" grpId="0" animBg="1"/>
      <p:bldP spid="232459" grpId="0" animBg="1"/>
      <p:bldP spid="23246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2F4B1-D6AE-4F05-ADD8-3DEC0EB12E5A}" type="slidenum">
              <a:rPr lang="es-ES"/>
              <a:pPr/>
              <a:t>6</a:t>
            </a:fld>
            <a:endParaRPr lang="es-ES"/>
          </a:p>
        </p:txBody>
      </p:sp>
      <p:sp>
        <p:nvSpPr>
          <p:cNvPr id="233474" name="Text Box 2"/>
          <p:cNvSpPr txBox="1">
            <a:spLocks noChangeArrowheads="1"/>
          </p:cNvSpPr>
          <p:nvPr/>
        </p:nvSpPr>
        <p:spPr bwMode="auto">
          <a:xfrm>
            <a:off x="609600" y="1700213"/>
            <a:ext cx="8534400" cy="44259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Posibles demandas de algunos implicados:</a:t>
            </a:r>
          </a:p>
          <a:p>
            <a:pPr eaLnBrk="0" hangingPunct="0"/>
            <a:endParaRPr lang="es-ES_tradnl" sz="1900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Políticos: ¿son adecuadas las políticas de intervención? ¿Es necesario modificar la financiación?</a:t>
            </a:r>
          </a:p>
          <a:p>
            <a:pPr eaLnBrk="0" hangingPunct="0"/>
            <a:endParaRPr lang="es-ES_tradnl" sz="1900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Directivos:¿El programa ha conseguido sus metas?, ¿Cómo puedo mejorarlo?</a:t>
            </a:r>
          </a:p>
          <a:p>
            <a:pPr eaLnBrk="0" hangingPunct="0"/>
            <a:endParaRPr lang="es-ES_tradnl" sz="1900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Profesionales implicados en la intervención directa:¿Es efectivo mi trabajo?, ¿Cómo puedo mejorarlo?</a:t>
            </a:r>
          </a:p>
          <a:p>
            <a:pPr eaLnBrk="0" hangingPunct="0"/>
            <a:endParaRPr lang="es-ES_tradnl" sz="1900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Usuarios: ¿Me ayuda el programa a cumplir mis expectativas?</a:t>
            </a:r>
          </a:p>
          <a:p>
            <a:pPr eaLnBrk="0" hangingPunct="0"/>
            <a:endParaRPr lang="es-ES_tradnl" sz="1900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Allegados: ¿me ayuda el programa a cumplir mis expectativas?</a:t>
            </a:r>
          </a:p>
          <a:p>
            <a:pPr eaLnBrk="0" hangingPunct="0"/>
            <a:endParaRPr lang="es-ES_tradnl" sz="1900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Potenciales usuarios:¿Sería interesante participar en el programa?</a:t>
            </a:r>
          </a:p>
        </p:txBody>
      </p:sp>
      <p:sp>
        <p:nvSpPr>
          <p:cNvPr id="233475" name="Text Box 3"/>
          <p:cNvSpPr txBox="1">
            <a:spLocks noChangeArrowheads="1"/>
          </p:cNvSpPr>
          <p:nvPr/>
        </p:nvSpPr>
        <p:spPr bwMode="auto">
          <a:xfrm>
            <a:off x="1692275" y="476250"/>
            <a:ext cx="7200900" cy="7937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Implicados en el proceso evaluativo. Importancia en el marco de la validez evaluativa</a:t>
            </a:r>
            <a:endParaRPr lang="es-ES_tradnl" sz="19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33476" name="Line 4"/>
          <p:cNvSpPr>
            <a:spLocks noChangeShapeType="1"/>
          </p:cNvSpPr>
          <p:nvPr/>
        </p:nvSpPr>
        <p:spPr bwMode="auto">
          <a:xfrm>
            <a:off x="0" y="2357438"/>
            <a:ext cx="4572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33477" name="Line 5"/>
          <p:cNvSpPr>
            <a:spLocks noChangeShapeType="1"/>
          </p:cNvSpPr>
          <p:nvPr/>
        </p:nvSpPr>
        <p:spPr bwMode="auto">
          <a:xfrm>
            <a:off x="0" y="3203575"/>
            <a:ext cx="4572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33478" name="Line 6"/>
          <p:cNvSpPr>
            <a:spLocks noChangeShapeType="1"/>
          </p:cNvSpPr>
          <p:nvPr/>
        </p:nvSpPr>
        <p:spPr bwMode="auto">
          <a:xfrm>
            <a:off x="0" y="3733800"/>
            <a:ext cx="4572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33479" name="Line 7"/>
          <p:cNvSpPr>
            <a:spLocks noChangeShapeType="1"/>
          </p:cNvSpPr>
          <p:nvPr/>
        </p:nvSpPr>
        <p:spPr bwMode="auto">
          <a:xfrm>
            <a:off x="0" y="4572000"/>
            <a:ext cx="4572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33480" name="Line 8"/>
          <p:cNvSpPr>
            <a:spLocks noChangeShapeType="1"/>
          </p:cNvSpPr>
          <p:nvPr/>
        </p:nvSpPr>
        <p:spPr bwMode="auto">
          <a:xfrm>
            <a:off x="0" y="5181600"/>
            <a:ext cx="4572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33481" name="Line 9"/>
          <p:cNvSpPr>
            <a:spLocks noChangeShapeType="1"/>
          </p:cNvSpPr>
          <p:nvPr/>
        </p:nvSpPr>
        <p:spPr bwMode="auto">
          <a:xfrm>
            <a:off x="0" y="5791200"/>
            <a:ext cx="4572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pic>
        <p:nvPicPr>
          <p:cNvPr id="233482" name="Picture 10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4963" name="Rectangle 3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424964" name="Rectangle 4"/>
          <p:cNvSpPr>
            <a:spLocks noChangeArrowheads="1"/>
          </p:cNvSpPr>
          <p:nvPr/>
        </p:nvSpPr>
        <p:spPr bwMode="auto">
          <a:xfrm>
            <a:off x="0" y="6491288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endParaRPr lang="es-MX" sz="12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3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3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3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3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3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3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3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34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34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3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3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3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3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3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3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3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3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74" grpId="0" autoUpdateAnimBg="0"/>
      <p:bldP spid="233475" grpId="0" autoUpdateAnimBg="0"/>
      <p:bldP spid="233476" grpId="0" animBg="1"/>
      <p:bldP spid="233477" grpId="0" animBg="1"/>
      <p:bldP spid="233478" grpId="0" animBg="1"/>
      <p:bldP spid="233479" grpId="0" animBg="1"/>
      <p:bldP spid="233480" grpId="0" animBg="1"/>
      <p:bldP spid="23348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657E0-5B7F-4FD7-B20F-85AE2433895C}" type="slidenum">
              <a:rPr lang="es-ES"/>
              <a:pPr/>
              <a:t>7</a:t>
            </a:fld>
            <a:endParaRPr lang="es-ES"/>
          </a:p>
        </p:txBody>
      </p:sp>
      <p:sp>
        <p:nvSpPr>
          <p:cNvPr id="234498" name="Text Box 2"/>
          <p:cNvSpPr txBox="1">
            <a:spLocks noChangeArrowheads="1"/>
          </p:cNvSpPr>
          <p:nvPr/>
        </p:nvSpPr>
        <p:spPr bwMode="auto">
          <a:xfrm>
            <a:off x="457200" y="1595438"/>
            <a:ext cx="8393113" cy="46529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91411" tIns="45706" rIns="91411" bIns="45706">
            <a:spAutoFit/>
          </a:bodyPr>
          <a:lstStyle/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34500" name="Line 4"/>
          <p:cNvSpPr>
            <a:spLocks noChangeShapeType="1"/>
          </p:cNvSpPr>
          <p:nvPr/>
        </p:nvSpPr>
        <p:spPr bwMode="auto">
          <a:xfrm>
            <a:off x="4497388" y="1833563"/>
            <a:ext cx="0" cy="679450"/>
          </a:xfrm>
          <a:prstGeom prst="line">
            <a:avLst/>
          </a:prstGeom>
          <a:noFill/>
          <a:ln w="28575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4501" name="Line 5"/>
          <p:cNvSpPr>
            <a:spLocks noChangeShapeType="1"/>
          </p:cNvSpPr>
          <p:nvPr/>
        </p:nvSpPr>
        <p:spPr bwMode="auto">
          <a:xfrm>
            <a:off x="4497388" y="3119438"/>
            <a:ext cx="0" cy="619125"/>
          </a:xfrm>
          <a:prstGeom prst="line">
            <a:avLst/>
          </a:prstGeom>
          <a:noFill/>
          <a:ln w="28575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4502" name="Line 6"/>
          <p:cNvSpPr>
            <a:spLocks noChangeShapeType="1"/>
          </p:cNvSpPr>
          <p:nvPr/>
        </p:nvSpPr>
        <p:spPr bwMode="auto">
          <a:xfrm>
            <a:off x="4497388" y="4346575"/>
            <a:ext cx="0" cy="606425"/>
          </a:xfrm>
          <a:prstGeom prst="line">
            <a:avLst/>
          </a:prstGeom>
          <a:noFill/>
          <a:ln w="28575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4503" name="Text Box 7"/>
          <p:cNvSpPr txBox="1">
            <a:spLocks noChangeArrowheads="1"/>
          </p:cNvSpPr>
          <p:nvPr/>
        </p:nvSpPr>
        <p:spPr bwMode="auto">
          <a:xfrm>
            <a:off x="2084388" y="309563"/>
            <a:ext cx="5176837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Consulta de grupo de implicados conlleva:</a:t>
            </a:r>
          </a:p>
        </p:txBody>
      </p:sp>
      <p:sp>
        <p:nvSpPr>
          <p:cNvPr id="234504" name="Text Box 8"/>
          <p:cNvSpPr txBox="1">
            <a:spLocks noChangeArrowheads="1"/>
          </p:cNvSpPr>
          <p:nvPr/>
        </p:nvSpPr>
        <p:spPr bwMode="auto">
          <a:xfrm>
            <a:off x="1403350" y="1268413"/>
            <a:ext cx="7234238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Proporcionar información útil para los grupos de implicados</a:t>
            </a:r>
          </a:p>
        </p:txBody>
      </p:sp>
      <p:sp>
        <p:nvSpPr>
          <p:cNvPr id="234505" name="Text Box 9"/>
          <p:cNvSpPr txBox="1">
            <a:spLocks noChangeArrowheads="1"/>
          </p:cNvSpPr>
          <p:nvPr/>
        </p:nvSpPr>
        <p:spPr bwMode="auto">
          <a:xfrm>
            <a:off x="958850" y="2667000"/>
            <a:ext cx="7985125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Aumenta la probabilidad de utilizar los resultados de la evaluación</a:t>
            </a:r>
          </a:p>
        </p:txBody>
      </p:sp>
      <p:sp>
        <p:nvSpPr>
          <p:cNvPr id="234506" name="Text Box 10"/>
          <p:cNvSpPr txBox="1">
            <a:spLocks noChangeArrowheads="1"/>
          </p:cNvSpPr>
          <p:nvPr/>
        </p:nvSpPr>
        <p:spPr bwMode="auto">
          <a:xfrm>
            <a:off x="2157413" y="3738563"/>
            <a:ext cx="5062537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Facilita la implementación de lo diseñado</a:t>
            </a:r>
          </a:p>
        </p:txBody>
      </p:sp>
      <p:sp>
        <p:nvSpPr>
          <p:cNvPr id="234507" name="Text Box 11"/>
          <p:cNvSpPr txBox="1">
            <a:spLocks noChangeArrowheads="1"/>
          </p:cNvSpPr>
          <p:nvPr/>
        </p:nvSpPr>
        <p:spPr bwMode="auto">
          <a:xfrm>
            <a:off x="1838325" y="5108575"/>
            <a:ext cx="5095875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Potencia la validez del proceso evaluativo</a:t>
            </a:r>
          </a:p>
        </p:txBody>
      </p:sp>
      <p:pic>
        <p:nvPicPr>
          <p:cNvPr id="234508" name="Picture 12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7600" name="Rectangle 32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37601" name="Rectangle 33"/>
          <p:cNvSpPr>
            <a:spLocks noChangeArrowheads="1"/>
          </p:cNvSpPr>
          <p:nvPr/>
        </p:nvSpPr>
        <p:spPr bwMode="auto">
          <a:xfrm>
            <a:off x="0" y="6491288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endParaRPr lang="es-MX" sz="12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4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4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4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4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4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4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4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4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45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45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4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4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4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4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4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7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234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34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498" grpId="0" autoUpdateAnimBg="0"/>
      <p:bldP spid="234500" grpId="0" animBg="1"/>
      <p:bldP spid="234501" grpId="0" animBg="1"/>
      <p:bldP spid="234502" grpId="0" animBg="1"/>
      <p:bldP spid="234504" grpId="0" autoUpdateAnimBg="0"/>
      <p:bldP spid="234505" grpId="0" autoUpdateAnimBg="0"/>
      <p:bldP spid="234506" grpId="0" autoUpdateAnimBg="0"/>
      <p:bldP spid="234507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FAC2A-D2AF-4CF8-90C1-B39146E094C0}" type="slidenum">
              <a:rPr lang="es-ES"/>
              <a:pPr/>
              <a:t>8</a:t>
            </a:fld>
            <a:endParaRPr lang="es-ES"/>
          </a:p>
        </p:txBody>
      </p:sp>
      <p:cxnSp>
        <p:nvCxnSpPr>
          <p:cNvPr id="241670" name="AutoShape 1030"/>
          <p:cNvCxnSpPr>
            <a:cxnSpLocks noChangeShapeType="1"/>
          </p:cNvCxnSpPr>
          <p:nvPr/>
        </p:nvCxnSpPr>
        <p:spPr bwMode="auto">
          <a:xfrm flipH="1">
            <a:off x="1692275" y="2708275"/>
            <a:ext cx="14288" cy="685800"/>
          </a:xfrm>
          <a:prstGeom prst="straightConnector1">
            <a:avLst/>
          </a:prstGeom>
          <a:noFill/>
          <a:ln w="5715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</p:cxnSp>
      <p:cxnSp>
        <p:nvCxnSpPr>
          <p:cNvPr id="241671" name="AutoShape 1031"/>
          <p:cNvCxnSpPr>
            <a:cxnSpLocks noChangeShapeType="1"/>
          </p:cNvCxnSpPr>
          <p:nvPr/>
        </p:nvCxnSpPr>
        <p:spPr bwMode="auto">
          <a:xfrm flipH="1" flipV="1">
            <a:off x="1547813" y="4365625"/>
            <a:ext cx="17462" cy="698500"/>
          </a:xfrm>
          <a:prstGeom prst="straightConnector1">
            <a:avLst/>
          </a:prstGeom>
          <a:noFill/>
          <a:ln w="5715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</p:cxnSp>
      <p:cxnSp>
        <p:nvCxnSpPr>
          <p:cNvPr id="241672" name="AutoShape 1032"/>
          <p:cNvCxnSpPr>
            <a:cxnSpLocks noChangeShapeType="1"/>
          </p:cNvCxnSpPr>
          <p:nvPr/>
        </p:nvCxnSpPr>
        <p:spPr bwMode="auto">
          <a:xfrm flipH="1" flipV="1">
            <a:off x="3635375" y="2276475"/>
            <a:ext cx="1295400" cy="838200"/>
          </a:xfrm>
          <a:prstGeom prst="straightConnector1">
            <a:avLst/>
          </a:prstGeom>
          <a:noFill/>
          <a:ln w="5715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</p:cxnSp>
      <p:cxnSp>
        <p:nvCxnSpPr>
          <p:cNvPr id="241673" name="AutoShape 1033"/>
          <p:cNvCxnSpPr>
            <a:cxnSpLocks noChangeShapeType="1"/>
          </p:cNvCxnSpPr>
          <p:nvPr/>
        </p:nvCxnSpPr>
        <p:spPr bwMode="auto">
          <a:xfrm flipH="1">
            <a:off x="3419475" y="3860800"/>
            <a:ext cx="914400" cy="0"/>
          </a:xfrm>
          <a:prstGeom prst="straightConnector1">
            <a:avLst/>
          </a:prstGeom>
          <a:noFill/>
          <a:ln w="5715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</p:cxnSp>
      <p:sp>
        <p:nvSpPr>
          <p:cNvPr id="241677" name="Oval 1037"/>
          <p:cNvSpPr>
            <a:spLocks noChangeArrowheads="1"/>
          </p:cNvSpPr>
          <p:nvPr/>
        </p:nvSpPr>
        <p:spPr bwMode="auto">
          <a:xfrm>
            <a:off x="0" y="1412875"/>
            <a:ext cx="3505200" cy="1298575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91411" tIns="45706" rIns="91411" bIns="45706" anchor="ctr"/>
          <a:lstStyle/>
          <a:p>
            <a:pPr algn="ctr" eaLnBrk="0" hangingPunct="0"/>
            <a:r>
              <a:rPr lang="es-ES_tradnl" sz="2300">
                <a:solidFill>
                  <a:srgbClr val="CC0000"/>
                </a:solidFill>
                <a:latin typeface="Times New Roman" pitchFamily="18" charset="0"/>
              </a:rPr>
              <a:t>Programa de intervención</a:t>
            </a:r>
            <a:endParaRPr lang="es-ES_tradnl" sz="2300">
              <a:latin typeface="Times New Roman" pitchFamily="18" charset="0"/>
            </a:endParaRPr>
          </a:p>
        </p:txBody>
      </p:sp>
      <p:sp>
        <p:nvSpPr>
          <p:cNvPr id="241680" name="Text Box 1040"/>
          <p:cNvSpPr txBox="1">
            <a:spLocks noChangeArrowheads="1"/>
          </p:cNvSpPr>
          <p:nvPr/>
        </p:nvSpPr>
        <p:spPr bwMode="auto">
          <a:xfrm>
            <a:off x="3351213" y="2060575"/>
            <a:ext cx="18415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endParaRPr lang="es-ES" sz="2300">
              <a:latin typeface="Times New Roman" pitchFamily="18" charset="0"/>
            </a:endParaRPr>
          </a:p>
        </p:txBody>
      </p:sp>
      <p:sp>
        <p:nvSpPr>
          <p:cNvPr id="241681" name="Oval 1041"/>
          <p:cNvSpPr>
            <a:spLocks noChangeArrowheads="1"/>
          </p:cNvSpPr>
          <p:nvPr/>
        </p:nvSpPr>
        <p:spPr bwMode="auto">
          <a:xfrm>
            <a:off x="0" y="5084763"/>
            <a:ext cx="3505200" cy="1296987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91411" tIns="45706" rIns="91411" bIns="45706" anchor="ctr"/>
          <a:lstStyle/>
          <a:p>
            <a:pPr algn="ctr" eaLnBrk="0" hangingPunct="0"/>
            <a:r>
              <a:rPr lang="es-ES_tradnl" sz="2300">
                <a:solidFill>
                  <a:srgbClr val="CC0000"/>
                </a:solidFill>
                <a:latin typeface="Times New Roman" pitchFamily="18" charset="0"/>
              </a:rPr>
              <a:t>Evaluación</a:t>
            </a:r>
            <a:endParaRPr lang="es-ES_tradnl" sz="2300">
              <a:latin typeface="Times New Roman" pitchFamily="18" charset="0"/>
            </a:endParaRPr>
          </a:p>
        </p:txBody>
      </p:sp>
      <p:sp>
        <p:nvSpPr>
          <p:cNvPr id="241684" name="Rectangle 1044"/>
          <p:cNvSpPr>
            <a:spLocks noChangeArrowheads="1"/>
          </p:cNvSpPr>
          <p:nvPr/>
        </p:nvSpPr>
        <p:spPr bwMode="auto">
          <a:xfrm>
            <a:off x="0" y="3429000"/>
            <a:ext cx="3200400" cy="915988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 anchor="ctr"/>
          <a:lstStyle/>
          <a:p>
            <a:pPr algn="ctr" eaLnBrk="0" hangingPunct="0"/>
            <a:r>
              <a:rPr lang="es-ES_tradnl" sz="2300">
                <a:solidFill>
                  <a:srgbClr val="CC0000"/>
                </a:solidFill>
                <a:latin typeface="Times New Roman" pitchFamily="18" charset="0"/>
              </a:rPr>
              <a:t>Implementación</a:t>
            </a:r>
            <a:endParaRPr lang="es-ES_tradnl" sz="2300">
              <a:latin typeface="Times New Roman" pitchFamily="18" charset="0"/>
            </a:endParaRPr>
          </a:p>
        </p:txBody>
      </p:sp>
      <p:sp>
        <p:nvSpPr>
          <p:cNvPr id="241685" name="Oval 1045"/>
          <p:cNvSpPr>
            <a:spLocks noChangeArrowheads="1"/>
          </p:cNvSpPr>
          <p:nvPr/>
        </p:nvSpPr>
        <p:spPr bwMode="auto">
          <a:xfrm>
            <a:off x="4716463" y="2852738"/>
            <a:ext cx="4114800" cy="1751012"/>
          </a:xfrm>
          <a:prstGeom prst="ellipse">
            <a:avLst/>
          </a:prstGeom>
          <a:solidFill>
            <a:schemeClr val="folHlink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91411" tIns="45706" rIns="91411" bIns="45706" anchor="ctr"/>
          <a:lstStyle/>
          <a:p>
            <a:pPr algn="ctr" eaLnBrk="0" hangingPunct="0"/>
            <a:r>
              <a:rPr lang="es-ES_tradnl" sz="2300">
                <a:solidFill>
                  <a:srgbClr val="CC0000"/>
                </a:solidFill>
                <a:latin typeface="Times New Roman" pitchFamily="18" charset="0"/>
              </a:rPr>
              <a:t>Participación de Implicados</a:t>
            </a:r>
            <a:endParaRPr lang="es-ES_tradnl" sz="2300">
              <a:latin typeface="Times New Roman" pitchFamily="18" charset="0"/>
            </a:endParaRPr>
          </a:p>
        </p:txBody>
      </p:sp>
      <p:cxnSp>
        <p:nvCxnSpPr>
          <p:cNvPr id="241686" name="AutoShape 1046"/>
          <p:cNvCxnSpPr>
            <a:cxnSpLocks noChangeShapeType="1"/>
          </p:cNvCxnSpPr>
          <p:nvPr/>
        </p:nvCxnSpPr>
        <p:spPr bwMode="auto">
          <a:xfrm flipH="1">
            <a:off x="3657600" y="4419600"/>
            <a:ext cx="1143000" cy="1143000"/>
          </a:xfrm>
          <a:prstGeom prst="straightConnector1">
            <a:avLst/>
          </a:prstGeom>
          <a:noFill/>
          <a:ln w="5715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</p:cxnSp>
      <p:pic>
        <p:nvPicPr>
          <p:cNvPr id="241687" name="Picture 1047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8602" name="Rectangle 10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38603" name="Rectangle 11"/>
          <p:cNvSpPr>
            <a:spLocks noChangeArrowheads="1"/>
          </p:cNvSpPr>
          <p:nvPr/>
        </p:nvSpPr>
        <p:spPr bwMode="auto">
          <a:xfrm>
            <a:off x="0" y="6627813"/>
            <a:ext cx="18415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endParaRPr lang="es-MX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1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1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1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1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16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16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1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1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16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16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1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1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16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16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1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1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16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16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41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1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16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16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1677" grpId="0" animBg="1" autoUpdateAnimBg="0"/>
      <p:bldP spid="241681" grpId="0" animBg="1" autoUpdateAnimBg="0"/>
      <p:bldP spid="241684" grpId="0" animBg="1" autoUpdateAnimBg="0"/>
      <p:bldP spid="241685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6AD36-7E22-4C81-8CB6-027BA72BF303}" type="slidenum">
              <a:rPr lang="es-ES"/>
              <a:pPr/>
              <a:t>9</a:t>
            </a:fld>
            <a:endParaRPr lang="es-ES"/>
          </a:p>
        </p:txBody>
      </p:sp>
      <p:sp>
        <p:nvSpPr>
          <p:cNvPr id="249858" name="Text Box 2"/>
          <p:cNvSpPr txBox="1">
            <a:spLocks noChangeArrowheads="1"/>
          </p:cNvSpPr>
          <p:nvPr/>
        </p:nvSpPr>
        <p:spPr bwMode="auto">
          <a:xfrm>
            <a:off x="3276600" y="404813"/>
            <a:ext cx="2439988" cy="4429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Plan de Evaluación</a:t>
            </a:r>
          </a:p>
        </p:txBody>
      </p:sp>
      <p:sp>
        <p:nvSpPr>
          <p:cNvPr id="249859" name="Text Box 3"/>
          <p:cNvSpPr txBox="1">
            <a:spLocks noChangeArrowheads="1"/>
          </p:cNvSpPr>
          <p:nvPr/>
        </p:nvSpPr>
        <p:spPr bwMode="auto">
          <a:xfrm>
            <a:off x="1743075" y="981075"/>
            <a:ext cx="7400925" cy="4429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¿Quién solicita la evaluación? (primer análisis de implicados)</a:t>
            </a:r>
          </a:p>
        </p:txBody>
      </p:sp>
      <p:sp>
        <p:nvSpPr>
          <p:cNvPr id="249860" name="Text Box 4"/>
          <p:cNvSpPr txBox="1">
            <a:spLocks noChangeArrowheads="1"/>
          </p:cNvSpPr>
          <p:nvPr/>
        </p:nvSpPr>
        <p:spPr bwMode="auto">
          <a:xfrm>
            <a:off x="984250" y="1833563"/>
            <a:ext cx="7848600" cy="4429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¿Para qué se va a evaluar? (utilidad de los resultados evaluativos)</a:t>
            </a:r>
          </a:p>
        </p:txBody>
      </p:sp>
      <p:sp>
        <p:nvSpPr>
          <p:cNvPr id="249861" name="Text Box 5"/>
          <p:cNvSpPr txBox="1">
            <a:spLocks noChangeArrowheads="1"/>
          </p:cNvSpPr>
          <p:nvPr/>
        </p:nvSpPr>
        <p:spPr bwMode="auto">
          <a:xfrm>
            <a:off x="874713" y="2547938"/>
            <a:ext cx="7051675" cy="11445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¿Qué se va a evaluar? (en qué aspecto del programa vamos a incidir? ¿qué tipo de evaluación vamos a desarrollar?)</a:t>
            </a:r>
          </a:p>
        </p:txBody>
      </p:sp>
      <p:sp>
        <p:nvSpPr>
          <p:cNvPr id="249862" name="Text Box 6"/>
          <p:cNvSpPr txBox="1">
            <a:spLocks noChangeArrowheads="1"/>
          </p:cNvSpPr>
          <p:nvPr/>
        </p:nvSpPr>
        <p:spPr bwMode="auto">
          <a:xfrm>
            <a:off x="973138" y="3881438"/>
            <a:ext cx="6953250" cy="11445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¿Cómo se va a evaluar? (Diseño y metodología a utilizar condiciona el desarrollo del programa y su estructura de funcionamiento)</a:t>
            </a:r>
          </a:p>
        </p:txBody>
      </p:sp>
      <p:sp>
        <p:nvSpPr>
          <p:cNvPr id="249863" name="Text Box 7"/>
          <p:cNvSpPr txBox="1">
            <a:spLocks noChangeArrowheads="1"/>
          </p:cNvSpPr>
          <p:nvPr/>
        </p:nvSpPr>
        <p:spPr bwMode="auto">
          <a:xfrm>
            <a:off x="898525" y="5108575"/>
            <a:ext cx="3157538" cy="4429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¿Cuándo se va a evaluar?</a:t>
            </a:r>
          </a:p>
        </p:txBody>
      </p:sp>
      <p:sp>
        <p:nvSpPr>
          <p:cNvPr id="249864" name="Text Box 8"/>
          <p:cNvSpPr txBox="1">
            <a:spLocks noChangeArrowheads="1"/>
          </p:cNvSpPr>
          <p:nvPr/>
        </p:nvSpPr>
        <p:spPr bwMode="auto">
          <a:xfrm>
            <a:off x="889000" y="5561013"/>
            <a:ext cx="2620963" cy="4429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¿ Con qué recursos ?</a:t>
            </a:r>
          </a:p>
        </p:txBody>
      </p:sp>
      <p:sp>
        <p:nvSpPr>
          <p:cNvPr id="249865" name="Text Box 9"/>
          <p:cNvSpPr txBox="1">
            <a:spLocks noChangeArrowheads="1"/>
          </p:cNvSpPr>
          <p:nvPr/>
        </p:nvSpPr>
        <p:spPr bwMode="auto">
          <a:xfrm>
            <a:off x="838200" y="6024563"/>
            <a:ext cx="7016750" cy="4429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¿Quienes van a evaluar? (Evaluación interna vs. Externa)</a:t>
            </a:r>
          </a:p>
        </p:txBody>
      </p:sp>
      <p:sp>
        <p:nvSpPr>
          <p:cNvPr id="249866" name="Line 10"/>
          <p:cNvSpPr>
            <a:spLocks noChangeShapeType="1"/>
          </p:cNvSpPr>
          <p:nvPr/>
        </p:nvSpPr>
        <p:spPr bwMode="auto">
          <a:xfrm>
            <a:off x="76200" y="1298575"/>
            <a:ext cx="762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  <a:effectLst/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249867" name="Line 11"/>
          <p:cNvSpPr>
            <a:spLocks noChangeShapeType="1"/>
          </p:cNvSpPr>
          <p:nvPr/>
        </p:nvSpPr>
        <p:spPr bwMode="auto">
          <a:xfrm>
            <a:off x="76200" y="2060575"/>
            <a:ext cx="762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  <a:effectLst/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249868" name="Line 12"/>
          <p:cNvSpPr>
            <a:spLocks noChangeShapeType="1"/>
          </p:cNvSpPr>
          <p:nvPr/>
        </p:nvSpPr>
        <p:spPr bwMode="auto">
          <a:xfrm>
            <a:off x="76200" y="2738438"/>
            <a:ext cx="762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  <a:effectLst/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249869" name="Line 13"/>
          <p:cNvSpPr>
            <a:spLocks noChangeShapeType="1"/>
          </p:cNvSpPr>
          <p:nvPr/>
        </p:nvSpPr>
        <p:spPr bwMode="auto">
          <a:xfrm>
            <a:off x="76200" y="4119563"/>
            <a:ext cx="762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  <a:effectLst/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249870" name="Line 14"/>
          <p:cNvSpPr>
            <a:spLocks noChangeShapeType="1"/>
          </p:cNvSpPr>
          <p:nvPr/>
        </p:nvSpPr>
        <p:spPr bwMode="auto">
          <a:xfrm>
            <a:off x="0" y="5334000"/>
            <a:ext cx="762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  <a:effectLst/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249871" name="Line 15"/>
          <p:cNvSpPr>
            <a:spLocks noChangeShapeType="1"/>
          </p:cNvSpPr>
          <p:nvPr/>
        </p:nvSpPr>
        <p:spPr bwMode="auto">
          <a:xfrm>
            <a:off x="0" y="5867400"/>
            <a:ext cx="762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  <a:effectLst/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249872" name="Line 16"/>
          <p:cNvSpPr>
            <a:spLocks noChangeShapeType="1"/>
          </p:cNvSpPr>
          <p:nvPr/>
        </p:nvSpPr>
        <p:spPr bwMode="auto">
          <a:xfrm>
            <a:off x="0" y="6248400"/>
            <a:ext cx="762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  <a:effectLst/>
        </p:spPr>
        <p:txBody>
          <a:bodyPr anchor="ctr">
            <a:spAutoFit/>
          </a:bodyPr>
          <a:lstStyle/>
          <a:p>
            <a:endParaRPr lang="es-ES"/>
          </a:p>
        </p:txBody>
      </p:sp>
      <p:pic>
        <p:nvPicPr>
          <p:cNvPr id="249873" name="Picture 17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9875" name="Rectangle 19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49876" name="Rectangle 20"/>
          <p:cNvSpPr>
            <a:spLocks noChangeArrowheads="1"/>
          </p:cNvSpPr>
          <p:nvPr/>
        </p:nvSpPr>
        <p:spPr bwMode="auto">
          <a:xfrm>
            <a:off x="0" y="6719888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endParaRPr lang="es-MX" sz="1200">
              <a:latin typeface="Times New Roman" pitchFamily="18" charset="0"/>
            </a:endParaRPr>
          </a:p>
        </p:txBody>
      </p:sp>
      <p:sp>
        <p:nvSpPr>
          <p:cNvPr id="249877" name="Line 21"/>
          <p:cNvSpPr>
            <a:spLocks noChangeShapeType="1"/>
          </p:cNvSpPr>
          <p:nvPr/>
        </p:nvSpPr>
        <p:spPr bwMode="auto">
          <a:xfrm>
            <a:off x="1258888" y="1268413"/>
            <a:ext cx="5461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  <a:effectLst/>
        </p:spPr>
        <p:txBody>
          <a:bodyPr anchor="ctr">
            <a:spAutoFit/>
          </a:bodyPr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9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9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49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49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9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9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9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9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9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9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9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9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9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9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9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9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9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9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9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9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9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9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9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9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49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9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9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9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9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9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98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98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9866" grpId="0" animBg="1"/>
      <p:bldP spid="249867" grpId="0" animBg="1"/>
      <p:bldP spid="249868" grpId="0" animBg="1"/>
      <p:bldP spid="249869" grpId="0" animBg="1"/>
      <p:bldP spid="249870" grpId="0" animBg="1"/>
      <p:bldP spid="249871" grpId="0" animBg="1"/>
      <p:bldP spid="249872" grpId="0" animBg="1"/>
      <p:bldP spid="24987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668FE-F3BB-4F30-841A-8736B1587EFE}" type="slidenum">
              <a:rPr lang="es-ES"/>
              <a:pPr/>
              <a:t>10</a:t>
            </a:fld>
            <a:endParaRPr lang="es-ES"/>
          </a:p>
        </p:txBody>
      </p:sp>
      <p:sp>
        <p:nvSpPr>
          <p:cNvPr id="251907" name="Text Box 3"/>
          <p:cNvSpPr txBox="1">
            <a:spLocks noChangeArrowheads="1"/>
          </p:cNvSpPr>
          <p:nvPr/>
        </p:nvSpPr>
        <p:spPr bwMode="auto">
          <a:xfrm>
            <a:off x="1692275" y="549275"/>
            <a:ext cx="6983413" cy="7937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Ventajas e inconvenientes de las evaluaciones interna vs. externa</a:t>
            </a: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51908" name="Text Box 4"/>
          <p:cNvSpPr txBox="1">
            <a:spLocks noChangeArrowheads="1"/>
          </p:cNvSpPr>
          <p:nvPr/>
        </p:nvSpPr>
        <p:spPr bwMode="auto">
          <a:xfrm>
            <a:off x="1676400" y="1524000"/>
            <a:ext cx="7467600" cy="4429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Ventajas                                     Inconvenientes</a:t>
            </a:r>
          </a:p>
        </p:txBody>
      </p:sp>
      <p:sp>
        <p:nvSpPr>
          <p:cNvPr id="251909" name="Text Box 5"/>
          <p:cNvSpPr txBox="1">
            <a:spLocks noChangeArrowheads="1"/>
          </p:cNvSpPr>
          <p:nvPr/>
        </p:nvSpPr>
        <p:spPr bwMode="auto">
          <a:xfrm>
            <a:off x="26988" y="2894013"/>
            <a:ext cx="1498600" cy="7937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</a:t>
            </a:r>
          </a:p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Interna</a:t>
            </a:r>
          </a:p>
        </p:txBody>
      </p:sp>
      <p:sp>
        <p:nvSpPr>
          <p:cNvPr id="251910" name="Text Box 6"/>
          <p:cNvSpPr txBox="1">
            <a:spLocks noChangeArrowheads="1"/>
          </p:cNvSpPr>
          <p:nvPr/>
        </p:nvSpPr>
        <p:spPr bwMode="auto">
          <a:xfrm>
            <a:off x="26988" y="5024438"/>
            <a:ext cx="1498600" cy="7937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</a:t>
            </a:r>
          </a:p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 Externa</a:t>
            </a:r>
          </a:p>
        </p:txBody>
      </p:sp>
      <p:sp>
        <p:nvSpPr>
          <p:cNvPr id="251911" name="Text Box 7"/>
          <p:cNvSpPr txBox="1">
            <a:spLocks noChangeArrowheads="1"/>
          </p:cNvSpPr>
          <p:nvPr/>
        </p:nvSpPr>
        <p:spPr bwMode="auto">
          <a:xfrm>
            <a:off x="1965325" y="2738438"/>
            <a:ext cx="2481263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Minimiza la reactividad</a:t>
            </a:r>
          </a:p>
        </p:txBody>
      </p:sp>
      <p:sp>
        <p:nvSpPr>
          <p:cNvPr id="251912" name="Text Box 8"/>
          <p:cNvSpPr txBox="1">
            <a:spLocks noChangeArrowheads="1"/>
          </p:cNvSpPr>
          <p:nvPr/>
        </p:nvSpPr>
        <p:spPr bwMode="auto">
          <a:xfrm>
            <a:off x="6083300" y="4799013"/>
            <a:ext cx="2520950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Maximiza la reactividad</a:t>
            </a:r>
          </a:p>
        </p:txBody>
      </p:sp>
      <p:sp>
        <p:nvSpPr>
          <p:cNvPr id="251913" name="Text Box 9"/>
          <p:cNvSpPr txBox="1">
            <a:spLocks noChangeArrowheads="1"/>
          </p:cNvSpPr>
          <p:nvPr/>
        </p:nvSpPr>
        <p:spPr bwMode="auto">
          <a:xfrm>
            <a:off x="2324100" y="3275013"/>
            <a:ext cx="1608138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Menos costosa</a:t>
            </a:r>
          </a:p>
        </p:txBody>
      </p:sp>
      <p:sp>
        <p:nvSpPr>
          <p:cNvPr id="251914" name="Rectangle 10"/>
          <p:cNvSpPr>
            <a:spLocks noChangeArrowheads="1"/>
          </p:cNvSpPr>
          <p:nvPr/>
        </p:nvSpPr>
        <p:spPr bwMode="auto">
          <a:xfrm>
            <a:off x="6356350" y="5262563"/>
            <a:ext cx="1366838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Más costosa</a:t>
            </a:r>
          </a:p>
        </p:txBody>
      </p:sp>
      <p:sp>
        <p:nvSpPr>
          <p:cNvPr id="251915" name="Text Box 11"/>
          <p:cNvSpPr txBox="1">
            <a:spLocks noChangeArrowheads="1"/>
          </p:cNvSpPr>
          <p:nvPr/>
        </p:nvSpPr>
        <p:spPr bwMode="auto">
          <a:xfrm>
            <a:off x="2120900" y="4881563"/>
            <a:ext cx="2601913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Maximiza la credibilidad</a:t>
            </a: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51916" name="Rectangle 12"/>
          <p:cNvSpPr>
            <a:spLocks noChangeArrowheads="1"/>
          </p:cNvSpPr>
          <p:nvPr/>
        </p:nvSpPr>
        <p:spPr bwMode="auto">
          <a:xfrm>
            <a:off x="5888038" y="2667000"/>
            <a:ext cx="2562225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Minimiza la credibilidad</a:t>
            </a:r>
          </a:p>
        </p:txBody>
      </p:sp>
      <p:sp>
        <p:nvSpPr>
          <p:cNvPr id="251917" name="Text Box 13"/>
          <p:cNvSpPr txBox="1">
            <a:spLocks noChangeArrowheads="1"/>
          </p:cNvSpPr>
          <p:nvPr/>
        </p:nvSpPr>
        <p:spPr bwMode="auto">
          <a:xfrm>
            <a:off x="5640388" y="3203575"/>
            <a:ext cx="3097212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Minimiza el uso de estándares</a:t>
            </a: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51918" name="Rectangle 14"/>
          <p:cNvSpPr>
            <a:spLocks noChangeArrowheads="1"/>
          </p:cNvSpPr>
          <p:nvPr/>
        </p:nvSpPr>
        <p:spPr bwMode="auto">
          <a:xfrm>
            <a:off x="2039938" y="5489575"/>
            <a:ext cx="3136900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>
                <a:solidFill>
                  <a:schemeClr val="tx2"/>
                </a:solidFill>
                <a:latin typeface="Times New Roman" pitchFamily="18" charset="0"/>
              </a:rPr>
              <a:t>Maximiza el uso de estándares</a:t>
            </a:r>
          </a:p>
        </p:txBody>
      </p:sp>
      <p:sp>
        <p:nvSpPr>
          <p:cNvPr id="251919" name="Line 15"/>
          <p:cNvSpPr>
            <a:spLocks noChangeShapeType="1"/>
          </p:cNvSpPr>
          <p:nvPr/>
        </p:nvSpPr>
        <p:spPr bwMode="auto">
          <a:xfrm>
            <a:off x="5259388" y="1679575"/>
            <a:ext cx="0" cy="45720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51920" name="Line 16"/>
          <p:cNvSpPr>
            <a:spLocks noChangeShapeType="1"/>
          </p:cNvSpPr>
          <p:nvPr/>
        </p:nvSpPr>
        <p:spPr bwMode="auto">
          <a:xfrm>
            <a:off x="1600200" y="4191000"/>
            <a:ext cx="72390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251921" name="Line 17"/>
          <p:cNvSpPr>
            <a:spLocks noChangeShapeType="1"/>
          </p:cNvSpPr>
          <p:nvPr/>
        </p:nvSpPr>
        <p:spPr bwMode="auto">
          <a:xfrm>
            <a:off x="1600200" y="1905000"/>
            <a:ext cx="0" cy="4262438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51922" name="Line 18"/>
          <p:cNvSpPr>
            <a:spLocks noChangeShapeType="1"/>
          </p:cNvSpPr>
          <p:nvPr/>
        </p:nvSpPr>
        <p:spPr bwMode="auto">
          <a:xfrm>
            <a:off x="8839200" y="1751013"/>
            <a:ext cx="0" cy="4416425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51923" name="Line 19"/>
          <p:cNvSpPr>
            <a:spLocks noChangeShapeType="1"/>
          </p:cNvSpPr>
          <p:nvPr/>
        </p:nvSpPr>
        <p:spPr bwMode="auto">
          <a:xfrm>
            <a:off x="1600200" y="6167438"/>
            <a:ext cx="72390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51924" name="Line 20"/>
          <p:cNvSpPr>
            <a:spLocks noChangeShapeType="1"/>
          </p:cNvSpPr>
          <p:nvPr/>
        </p:nvSpPr>
        <p:spPr bwMode="auto">
          <a:xfrm>
            <a:off x="1600200" y="2214563"/>
            <a:ext cx="72390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51925" name="Line 21"/>
          <p:cNvSpPr>
            <a:spLocks noChangeShapeType="1"/>
          </p:cNvSpPr>
          <p:nvPr/>
        </p:nvSpPr>
        <p:spPr bwMode="auto">
          <a:xfrm>
            <a:off x="1600200" y="1370013"/>
            <a:ext cx="72390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51926" name="Line 22"/>
          <p:cNvSpPr>
            <a:spLocks noChangeShapeType="1"/>
          </p:cNvSpPr>
          <p:nvPr/>
        </p:nvSpPr>
        <p:spPr bwMode="auto">
          <a:xfrm>
            <a:off x="1600200" y="1370013"/>
            <a:ext cx="0" cy="7620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51927" name="Line 23"/>
          <p:cNvSpPr>
            <a:spLocks noChangeShapeType="1"/>
          </p:cNvSpPr>
          <p:nvPr/>
        </p:nvSpPr>
        <p:spPr bwMode="auto">
          <a:xfrm>
            <a:off x="8839200" y="1370013"/>
            <a:ext cx="0" cy="3810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51928" name="Line 24"/>
          <p:cNvSpPr>
            <a:spLocks noChangeShapeType="1"/>
          </p:cNvSpPr>
          <p:nvPr/>
        </p:nvSpPr>
        <p:spPr bwMode="auto">
          <a:xfrm>
            <a:off x="5259388" y="1370013"/>
            <a:ext cx="0" cy="309562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51929" name="Line 25"/>
          <p:cNvSpPr>
            <a:spLocks noChangeShapeType="1"/>
          </p:cNvSpPr>
          <p:nvPr/>
        </p:nvSpPr>
        <p:spPr bwMode="auto">
          <a:xfrm flipH="1">
            <a:off x="0" y="2214563"/>
            <a:ext cx="16002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51931" name="Line 27"/>
          <p:cNvSpPr>
            <a:spLocks noChangeShapeType="1"/>
          </p:cNvSpPr>
          <p:nvPr/>
        </p:nvSpPr>
        <p:spPr bwMode="auto">
          <a:xfrm flipH="1">
            <a:off x="0" y="4191000"/>
            <a:ext cx="16002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51932" name="Line 28"/>
          <p:cNvSpPr>
            <a:spLocks noChangeShapeType="1"/>
          </p:cNvSpPr>
          <p:nvPr/>
        </p:nvSpPr>
        <p:spPr bwMode="auto">
          <a:xfrm flipH="1">
            <a:off x="0" y="6167438"/>
            <a:ext cx="16002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51933" name="Line 29"/>
          <p:cNvSpPr>
            <a:spLocks noChangeShapeType="1"/>
          </p:cNvSpPr>
          <p:nvPr/>
        </p:nvSpPr>
        <p:spPr bwMode="auto">
          <a:xfrm>
            <a:off x="0" y="2214563"/>
            <a:ext cx="0" cy="3952875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pic>
        <p:nvPicPr>
          <p:cNvPr id="251934" name="Picture 30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1936" name="Rectangle 32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51938" name="Rectangle 34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MX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1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1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1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1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1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1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1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1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1911" grpId="0" autoUpdateAnimBg="0"/>
      <p:bldP spid="251912" grpId="0" autoUpdateAnimBg="0"/>
      <p:bldP spid="251913" grpId="0" autoUpdateAnimBg="0"/>
      <p:bldP spid="251914" grpId="0" autoUpdateAnimBg="0"/>
      <p:bldP spid="251915" grpId="0" autoUpdateAnimBg="0"/>
      <p:bldP spid="251916" grpId="0" autoUpdateAnimBg="0"/>
      <p:bldP spid="251917" grpId="0" autoUpdateAnimBg="0"/>
      <p:bldP spid="251918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0E660-F383-4167-BA9E-3CCEFE81DD94}" type="slidenum">
              <a:rPr lang="es-ES"/>
              <a:pPr/>
              <a:t>11</a:t>
            </a:fld>
            <a:endParaRPr lang="es-ES"/>
          </a:p>
        </p:txBody>
      </p:sp>
      <p:sp>
        <p:nvSpPr>
          <p:cNvPr id="237570" name="Text Box 2"/>
          <p:cNvSpPr txBox="1">
            <a:spLocks noChangeArrowheads="1"/>
          </p:cNvSpPr>
          <p:nvPr/>
        </p:nvSpPr>
        <p:spPr bwMode="auto">
          <a:xfrm>
            <a:off x="1763713" y="620713"/>
            <a:ext cx="2435225" cy="7937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Fases generales en </a:t>
            </a:r>
          </a:p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programación</a:t>
            </a:r>
          </a:p>
        </p:txBody>
      </p:sp>
      <p:sp>
        <p:nvSpPr>
          <p:cNvPr id="237571" name="Text Box 3"/>
          <p:cNvSpPr txBox="1">
            <a:spLocks noChangeArrowheads="1"/>
          </p:cNvSpPr>
          <p:nvPr/>
        </p:nvSpPr>
        <p:spPr bwMode="auto">
          <a:xfrm>
            <a:off x="73025" y="1679575"/>
            <a:ext cx="379095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Necesidades de “intervención”</a:t>
            </a:r>
          </a:p>
        </p:txBody>
      </p:sp>
      <p:sp>
        <p:nvSpPr>
          <p:cNvPr id="237572" name="Text Box 4"/>
          <p:cNvSpPr txBox="1">
            <a:spLocks noChangeArrowheads="1"/>
          </p:cNvSpPr>
          <p:nvPr/>
        </p:nvSpPr>
        <p:spPr bwMode="auto">
          <a:xfrm>
            <a:off x="63500" y="2667000"/>
            <a:ext cx="3203575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Objetivos de intervención</a:t>
            </a:r>
          </a:p>
        </p:txBody>
      </p:sp>
      <p:sp>
        <p:nvSpPr>
          <p:cNvPr id="237573" name="Text Box 5"/>
          <p:cNvSpPr txBox="1">
            <a:spLocks noChangeArrowheads="1"/>
          </p:cNvSpPr>
          <p:nvPr/>
        </p:nvSpPr>
        <p:spPr bwMode="auto">
          <a:xfrm>
            <a:off x="125413" y="3738563"/>
            <a:ext cx="2635250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Diseño del programa</a:t>
            </a:r>
          </a:p>
        </p:txBody>
      </p:sp>
      <p:sp>
        <p:nvSpPr>
          <p:cNvPr id="237574" name="Text Box 6"/>
          <p:cNvSpPr txBox="1">
            <a:spLocks noChangeArrowheads="1"/>
          </p:cNvSpPr>
          <p:nvPr/>
        </p:nvSpPr>
        <p:spPr bwMode="auto">
          <a:xfrm>
            <a:off x="419100" y="4572000"/>
            <a:ext cx="208280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Implementación</a:t>
            </a:r>
          </a:p>
        </p:txBody>
      </p:sp>
      <p:sp>
        <p:nvSpPr>
          <p:cNvPr id="237575" name="Text Box 7"/>
          <p:cNvSpPr txBox="1">
            <a:spLocks noChangeArrowheads="1"/>
          </p:cNvSpPr>
          <p:nvPr/>
        </p:nvSpPr>
        <p:spPr bwMode="auto">
          <a:xfrm>
            <a:off x="712788" y="6024563"/>
            <a:ext cx="1468437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Resultados</a:t>
            </a:r>
          </a:p>
        </p:txBody>
      </p:sp>
      <p:sp>
        <p:nvSpPr>
          <p:cNvPr id="237576" name="Text Box 8"/>
          <p:cNvSpPr txBox="1">
            <a:spLocks noChangeArrowheads="1"/>
          </p:cNvSpPr>
          <p:nvPr/>
        </p:nvSpPr>
        <p:spPr bwMode="auto">
          <a:xfrm>
            <a:off x="6372225" y="692150"/>
            <a:ext cx="2538413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Tipos de evaluación</a:t>
            </a:r>
          </a:p>
        </p:txBody>
      </p:sp>
      <p:sp>
        <p:nvSpPr>
          <p:cNvPr id="237577" name="Text Box 9"/>
          <p:cNvSpPr txBox="1">
            <a:spLocks noChangeArrowheads="1"/>
          </p:cNvSpPr>
          <p:nvPr/>
        </p:nvSpPr>
        <p:spPr bwMode="auto">
          <a:xfrm>
            <a:off x="5761038" y="1751013"/>
            <a:ext cx="3319462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 necesidades</a:t>
            </a:r>
          </a:p>
        </p:txBody>
      </p:sp>
      <p:sp>
        <p:nvSpPr>
          <p:cNvPr id="237578" name="Text Box 10"/>
          <p:cNvSpPr txBox="1">
            <a:spLocks noChangeArrowheads="1"/>
          </p:cNvSpPr>
          <p:nvPr/>
        </p:nvSpPr>
        <p:spPr bwMode="auto">
          <a:xfrm>
            <a:off x="5715000" y="2738438"/>
            <a:ext cx="3109913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 objetivos</a:t>
            </a:r>
          </a:p>
        </p:txBody>
      </p:sp>
      <p:sp>
        <p:nvSpPr>
          <p:cNvPr id="237579" name="Text Box 11"/>
          <p:cNvSpPr txBox="1">
            <a:spLocks noChangeArrowheads="1"/>
          </p:cNvSpPr>
          <p:nvPr/>
        </p:nvSpPr>
        <p:spPr bwMode="auto">
          <a:xfrm>
            <a:off x="5311775" y="3810000"/>
            <a:ext cx="2765425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del diseño</a:t>
            </a:r>
          </a:p>
        </p:txBody>
      </p:sp>
      <p:sp>
        <p:nvSpPr>
          <p:cNvPr id="237580" name="Text Box 12"/>
          <p:cNvSpPr txBox="1">
            <a:spLocks noChangeArrowheads="1"/>
          </p:cNvSpPr>
          <p:nvPr/>
        </p:nvSpPr>
        <p:spPr bwMode="auto">
          <a:xfrm>
            <a:off x="4819650" y="4572000"/>
            <a:ext cx="4241800" cy="7937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 la implementación /</a:t>
            </a:r>
          </a:p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proceso intervención</a:t>
            </a:r>
            <a:r>
              <a:rPr lang="es-ES_tradnl" sz="2300">
                <a:latin typeface="Times New Roman" pitchFamily="18" charset="0"/>
              </a:rPr>
              <a:t> </a:t>
            </a:r>
          </a:p>
        </p:txBody>
      </p:sp>
      <p:sp>
        <p:nvSpPr>
          <p:cNvPr id="237581" name="Text Box 13"/>
          <p:cNvSpPr txBox="1">
            <a:spLocks noChangeArrowheads="1"/>
          </p:cNvSpPr>
          <p:nvPr/>
        </p:nvSpPr>
        <p:spPr bwMode="auto">
          <a:xfrm>
            <a:off x="5165725" y="5870575"/>
            <a:ext cx="3106738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 resultados</a:t>
            </a:r>
          </a:p>
        </p:txBody>
      </p:sp>
      <p:sp>
        <p:nvSpPr>
          <p:cNvPr id="237582" name="Text Box 14"/>
          <p:cNvSpPr txBox="1">
            <a:spLocks noChangeArrowheads="1"/>
          </p:cNvSpPr>
          <p:nvPr/>
        </p:nvSpPr>
        <p:spPr bwMode="auto">
          <a:xfrm>
            <a:off x="1447800" y="0"/>
            <a:ext cx="18415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endParaRPr lang="es-ES" sz="23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37588" name="Line 20"/>
          <p:cNvSpPr>
            <a:spLocks noChangeShapeType="1"/>
          </p:cNvSpPr>
          <p:nvPr/>
        </p:nvSpPr>
        <p:spPr bwMode="auto">
          <a:xfrm>
            <a:off x="1449388" y="2060575"/>
            <a:ext cx="0" cy="534988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7589" name="Line 21"/>
          <p:cNvSpPr>
            <a:spLocks noChangeShapeType="1"/>
          </p:cNvSpPr>
          <p:nvPr/>
        </p:nvSpPr>
        <p:spPr bwMode="auto">
          <a:xfrm>
            <a:off x="1449388" y="3119438"/>
            <a:ext cx="0" cy="536575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7590" name="Line 22"/>
          <p:cNvSpPr>
            <a:spLocks noChangeShapeType="1"/>
          </p:cNvSpPr>
          <p:nvPr/>
        </p:nvSpPr>
        <p:spPr bwMode="auto">
          <a:xfrm>
            <a:off x="1449388" y="4119563"/>
            <a:ext cx="0" cy="452437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7591" name="Line 23"/>
          <p:cNvSpPr>
            <a:spLocks noChangeShapeType="1"/>
          </p:cNvSpPr>
          <p:nvPr/>
        </p:nvSpPr>
        <p:spPr bwMode="auto">
          <a:xfrm>
            <a:off x="1449388" y="5180013"/>
            <a:ext cx="0" cy="690562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cxnSp>
        <p:nvCxnSpPr>
          <p:cNvPr id="237592" name="AutoShape 24"/>
          <p:cNvCxnSpPr>
            <a:cxnSpLocks noChangeShapeType="1"/>
          </p:cNvCxnSpPr>
          <p:nvPr/>
        </p:nvCxnSpPr>
        <p:spPr bwMode="auto">
          <a:xfrm>
            <a:off x="4284663" y="908050"/>
            <a:ext cx="19050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  <a:effectLst/>
        </p:spPr>
      </p:cxnSp>
      <p:cxnSp>
        <p:nvCxnSpPr>
          <p:cNvPr id="237593" name="AutoShape 25"/>
          <p:cNvCxnSpPr>
            <a:cxnSpLocks noChangeShapeType="1"/>
          </p:cNvCxnSpPr>
          <p:nvPr/>
        </p:nvCxnSpPr>
        <p:spPr bwMode="auto">
          <a:xfrm>
            <a:off x="3810000" y="1981200"/>
            <a:ext cx="16764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  <a:effectLst/>
        </p:spPr>
      </p:cxnSp>
      <p:cxnSp>
        <p:nvCxnSpPr>
          <p:cNvPr id="237594" name="AutoShape 26"/>
          <p:cNvCxnSpPr>
            <a:cxnSpLocks noChangeShapeType="1"/>
          </p:cNvCxnSpPr>
          <p:nvPr/>
        </p:nvCxnSpPr>
        <p:spPr bwMode="auto">
          <a:xfrm>
            <a:off x="3505200" y="2971800"/>
            <a:ext cx="16764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  <a:effectLst/>
        </p:spPr>
      </p:cxnSp>
      <p:cxnSp>
        <p:nvCxnSpPr>
          <p:cNvPr id="237595" name="AutoShape 27"/>
          <p:cNvCxnSpPr>
            <a:cxnSpLocks noChangeShapeType="1"/>
          </p:cNvCxnSpPr>
          <p:nvPr/>
        </p:nvCxnSpPr>
        <p:spPr bwMode="auto">
          <a:xfrm>
            <a:off x="3429000" y="4038600"/>
            <a:ext cx="1295400" cy="1588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  <a:effectLst/>
        </p:spPr>
      </p:cxnSp>
      <p:cxnSp>
        <p:nvCxnSpPr>
          <p:cNvPr id="237596" name="AutoShape 28"/>
          <p:cNvCxnSpPr>
            <a:cxnSpLocks noChangeShapeType="1"/>
          </p:cNvCxnSpPr>
          <p:nvPr/>
        </p:nvCxnSpPr>
        <p:spPr bwMode="auto">
          <a:xfrm>
            <a:off x="3124200" y="4953000"/>
            <a:ext cx="12192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  <a:effectLst/>
        </p:spPr>
      </p:cxnSp>
      <p:cxnSp>
        <p:nvCxnSpPr>
          <p:cNvPr id="237597" name="AutoShape 29"/>
          <p:cNvCxnSpPr>
            <a:cxnSpLocks noChangeShapeType="1"/>
          </p:cNvCxnSpPr>
          <p:nvPr/>
        </p:nvCxnSpPr>
        <p:spPr bwMode="auto">
          <a:xfrm>
            <a:off x="3048000" y="6248400"/>
            <a:ext cx="14478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  <a:effectLst/>
        </p:spPr>
      </p:cxnSp>
      <p:pic>
        <p:nvPicPr>
          <p:cNvPr id="237598" name="Picture 30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9643" name="Rectangle 27"/>
          <p:cNvSpPr>
            <a:spLocks noChangeArrowheads="1"/>
          </p:cNvSpPr>
          <p:nvPr/>
        </p:nvSpPr>
        <p:spPr bwMode="auto">
          <a:xfrm>
            <a:off x="0" y="1341438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39644" name="Rectangle 28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MX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7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7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7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7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75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7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7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75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75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7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7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75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75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7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7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75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75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37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37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75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375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37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37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375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375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37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37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375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375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37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37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375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375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37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37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37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37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7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570" grpId="0" autoUpdateAnimBg="0"/>
      <p:bldP spid="237571" grpId="0" autoUpdateAnimBg="0"/>
      <p:bldP spid="237572" grpId="0" autoUpdateAnimBg="0"/>
      <p:bldP spid="237573" grpId="0" autoUpdateAnimBg="0"/>
      <p:bldP spid="237574" grpId="0" autoUpdateAnimBg="0"/>
      <p:bldP spid="237575" grpId="0" autoUpdateAnimBg="0"/>
      <p:bldP spid="237576" grpId="0" autoUpdateAnimBg="0"/>
      <p:bldP spid="237577" grpId="0" autoUpdateAnimBg="0"/>
      <p:bldP spid="237578" grpId="0" autoUpdateAnimBg="0"/>
      <p:bldP spid="237579" grpId="0" autoUpdateAnimBg="0"/>
      <p:bldP spid="237580" grpId="0" autoUpdateAnimBg="0"/>
      <p:bldP spid="237581" grpId="0" autoUpdateAnimBg="0"/>
      <p:bldP spid="237588" grpId="0" animBg="1"/>
      <p:bldP spid="237589" grpId="0" animBg="1"/>
      <p:bldP spid="237590" grpId="0" animBg="1"/>
      <p:bldP spid="23759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2CF5F-0364-446B-9DF7-B3F228484E37}" type="slidenum">
              <a:rPr lang="es-ES"/>
              <a:pPr/>
              <a:t>12</a:t>
            </a:fld>
            <a:endParaRPr lang="es-ES"/>
          </a:p>
        </p:txBody>
      </p:sp>
      <p:sp>
        <p:nvSpPr>
          <p:cNvPr id="238594" name="Text Box 2"/>
          <p:cNvSpPr txBox="1">
            <a:spLocks noChangeArrowheads="1"/>
          </p:cNvSpPr>
          <p:nvPr/>
        </p:nvSpPr>
        <p:spPr bwMode="auto">
          <a:xfrm>
            <a:off x="53975" y="2513013"/>
            <a:ext cx="3146425" cy="9144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700" b="1">
                <a:latin typeface="Times New Roman" pitchFamily="18" charset="0"/>
              </a:rPr>
              <a:t>Programación de la </a:t>
            </a:r>
          </a:p>
          <a:p>
            <a:pPr algn="ctr" eaLnBrk="0" hangingPunct="0"/>
            <a:r>
              <a:rPr lang="es-ES_tradnl" sz="2700" b="1">
                <a:latin typeface="Times New Roman" pitchFamily="18" charset="0"/>
              </a:rPr>
              <a:t>intervención  </a:t>
            </a:r>
            <a:endParaRPr lang="es-ES_tradnl" sz="2300">
              <a:latin typeface="Times New Roman" pitchFamily="18" charset="0"/>
            </a:endParaRPr>
          </a:p>
        </p:txBody>
      </p:sp>
      <p:sp>
        <p:nvSpPr>
          <p:cNvPr id="238596" name="Text Box 4"/>
          <p:cNvSpPr txBox="1">
            <a:spLocks noChangeArrowheads="1"/>
          </p:cNvSpPr>
          <p:nvPr/>
        </p:nvSpPr>
        <p:spPr bwMode="auto">
          <a:xfrm>
            <a:off x="5911850" y="2595563"/>
            <a:ext cx="2603500" cy="9144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700" b="1">
                <a:latin typeface="Times New Roman" pitchFamily="18" charset="0"/>
              </a:rPr>
              <a:t>Evaluación de la</a:t>
            </a:r>
          </a:p>
          <a:p>
            <a:pPr algn="ctr" eaLnBrk="0" hangingPunct="0"/>
            <a:r>
              <a:rPr lang="es-ES_tradnl" sz="2700" b="1">
                <a:latin typeface="Times New Roman" pitchFamily="18" charset="0"/>
              </a:rPr>
              <a:t>intervención</a:t>
            </a:r>
            <a:r>
              <a:rPr lang="es-ES_tradnl" sz="2700" b="1">
                <a:solidFill>
                  <a:srgbClr val="FFFF00"/>
                </a:solidFill>
                <a:latin typeface="Times New Roman" pitchFamily="18" charset="0"/>
              </a:rPr>
              <a:t> </a:t>
            </a:r>
            <a:endParaRPr lang="es-ES_tradnl" sz="2700" b="1">
              <a:latin typeface="Times New Roman" pitchFamily="18" charset="0"/>
            </a:endParaRPr>
          </a:p>
        </p:txBody>
      </p:sp>
      <p:sp>
        <p:nvSpPr>
          <p:cNvPr id="238598" name="AutoShape 6"/>
          <p:cNvSpPr>
            <a:spLocks noChangeArrowheads="1"/>
          </p:cNvSpPr>
          <p:nvPr/>
        </p:nvSpPr>
        <p:spPr bwMode="auto">
          <a:xfrm rot="10800000">
            <a:off x="1143000" y="4037013"/>
            <a:ext cx="6172200" cy="738187"/>
          </a:xfrm>
          <a:prstGeom prst="curvedDownArrow">
            <a:avLst>
              <a:gd name="adj1" fmla="val 167226"/>
              <a:gd name="adj2" fmla="val 334452"/>
              <a:gd name="adj3" fmla="val 33333"/>
            </a:avLst>
          </a:prstGeom>
          <a:solidFill>
            <a:schemeClr val="accent2"/>
          </a:solidFill>
          <a:ln w="12700">
            <a:solidFill>
              <a:srgbClr val="99FF33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238599" name="AutoShape 7"/>
          <p:cNvSpPr>
            <a:spLocks noChangeArrowheads="1"/>
          </p:cNvSpPr>
          <p:nvPr/>
        </p:nvSpPr>
        <p:spPr bwMode="auto">
          <a:xfrm>
            <a:off x="1600200" y="1452563"/>
            <a:ext cx="6400800" cy="727075"/>
          </a:xfrm>
          <a:prstGeom prst="curvedDownArrow">
            <a:avLst>
              <a:gd name="adj1" fmla="val 176070"/>
              <a:gd name="adj2" fmla="val 352140"/>
              <a:gd name="adj3" fmla="val 33333"/>
            </a:avLst>
          </a:prstGeom>
          <a:solidFill>
            <a:schemeClr val="accent2"/>
          </a:solidFill>
          <a:ln w="12700">
            <a:solidFill>
              <a:srgbClr val="99FF33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s-ES"/>
          </a:p>
        </p:txBody>
      </p:sp>
      <p:pic>
        <p:nvPicPr>
          <p:cNvPr id="238600" name="Picture 8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0648" name="Rectangle 8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40649" name="Rectangle 9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MX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8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8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8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8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8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8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8594" grpId="0" autoUpdateAnimBg="0"/>
      <p:bldP spid="238596" grpId="0" autoUpdateAnimBg="0"/>
      <p:bldP spid="238598" grpId="0" animBg="1"/>
      <p:bldP spid="23859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09F24D-509C-4AA0-8593-B8BD8735A9B4}" type="slidenum">
              <a:rPr lang="es-ES"/>
              <a:pPr/>
              <a:t>13</a:t>
            </a:fld>
            <a:endParaRPr lang="es-ES"/>
          </a:p>
        </p:txBody>
      </p:sp>
      <p:sp>
        <p:nvSpPr>
          <p:cNvPr id="239618" name="Text Box 1026"/>
          <p:cNvSpPr txBox="1">
            <a:spLocks noChangeArrowheads="1"/>
          </p:cNvSpPr>
          <p:nvPr/>
        </p:nvSpPr>
        <p:spPr bwMode="auto">
          <a:xfrm>
            <a:off x="6264275" y="1052513"/>
            <a:ext cx="2879725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Fases de programación</a:t>
            </a:r>
          </a:p>
        </p:txBody>
      </p:sp>
      <p:sp>
        <p:nvSpPr>
          <p:cNvPr id="239619" name="Text Box 1027"/>
          <p:cNvSpPr txBox="1">
            <a:spLocks noChangeArrowheads="1"/>
          </p:cNvSpPr>
          <p:nvPr/>
        </p:nvSpPr>
        <p:spPr bwMode="auto">
          <a:xfrm>
            <a:off x="5364163" y="1751013"/>
            <a:ext cx="3790950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Necesidades de “intervención”</a:t>
            </a:r>
          </a:p>
        </p:txBody>
      </p:sp>
      <p:sp>
        <p:nvSpPr>
          <p:cNvPr id="239620" name="Text Box 1028"/>
          <p:cNvSpPr txBox="1">
            <a:spLocks noChangeArrowheads="1"/>
          </p:cNvSpPr>
          <p:nvPr/>
        </p:nvSpPr>
        <p:spPr bwMode="auto">
          <a:xfrm>
            <a:off x="5726113" y="2667000"/>
            <a:ext cx="3203575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Objetivos de intervención</a:t>
            </a:r>
          </a:p>
        </p:txBody>
      </p:sp>
      <p:sp>
        <p:nvSpPr>
          <p:cNvPr id="239621" name="Text Box 1029"/>
          <p:cNvSpPr txBox="1">
            <a:spLocks noChangeArrowheads="1"/>
          </p:cNvSpPr>
          <p:nvPr/>
        </p:nvSpPr>
        <p:spPr bwMode="auto">
          <a:xfrm>
            <a:off x="6072188" y="3738563"/>
            <a:ext cx="2635250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Diseño del programa</a:t>
            </a:r>
          </a:p>
        </p:txBody>
      </p:sp>
      <p:sp>
        <p:nvSpPr>
          <p:cNvPr id="239622" name="Text Box 1030"/>
          <p:cNvSpPr txBox="1">
            <a:spLocks noChangeArrowheads="1"/>
          </p:cNvSpPr>
          <p:nvPr/>
        </p:nvSpPr>
        <p:spPr bwMode="auto">
          <a:xfrm>
            <a:off x="6288088" y="4727575"/>
            <a:ext cx="208280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Implementación</a:t>
            </a:r>
          </a:p>
        </p:txBody>
      </p:sp>
      <p:sp>
        <p:nvSpPr>
          <p:cNvPr id="239623" name="Text Box 1031"/>
          <p:cNvSpPr txBox="1">
            <a:spLocks noChangeArrowheads="1"/>
          </p:cNvSpPr>
          <p:nvPr/>
        </p:nvSpPr>
        <p:spPr bwMode="auto">
          <a:xfrm>
            <a:off x="6808788" y="5870575"/>
            <a:ext cx="1468437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Resultados</a:t>
            </a:r>
          </a:p>
        </p:txBody>
      </p:sp>
      <p:sp>
        <p:nvSpPr>
          <p:cNvPr id="239624" name="Text Box 1032"/>
          <p:cNvSpPr txBox="1">
            <a:spLocks noChangeArrowheads="1"/>
          </p:cNvSpPr>
          <p:nvPr/>
        </p:nvSpPr>
        <p:spPr bwMode="auto">
          <a:xfrm>
            <a:off x="1547813" y="908050"/>
            <a:ext cx="2524125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Fases de evaluación</a:t>
            </a:r>
          </a:p>
        </p:txBody>
      </p:sp>
      <p:sp>
        <p:nvSpPr>
          <p:cNvPr id="239625" name="Text Box 1033"/>
          <p:cNvSpPr txBox="1">
            <a:spLocks noChangeArrowheads="1"/>
          </p:cNvSpPr>
          <p:nvPr/>
        </p:nvSpPr>
        <p:spPr bwMode="auto">
          <a:xfrm>
            <a:off x="63500" y="1679575"/>
            <a:ext cx="3319463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 necesidades</a:t>
            </a:r>
          </a:p>
        </p:txBody>
      </p:sp>
      <p:sp>
        <p:nvSpPr>
          <p:cNvPr id="239626" name="Text Box 1034"/>
          <p:cNvSpPr txBox="1">
            <a:spLocks noChangeArrowheads="1"/>
          </p:cNvSpPr>
          <p:nvPr/>
        </p:nvSpPr>
        <p:spPr bwMode="auto">
          <a:xfrm>
            <a:off x="58738" y="2667000"/>
            <a:ext cx="2992437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 objetivos</a:t>
            </a:r>
          </a:p>
        </p:txBody>
      </p:sp>
      <p:sp>
        <p:nvSpPr>
          <p:cNvPr id="239627" name="Text Box 1035"/>
          <p:cNvSpPr txBox="1">
            <a:spLocks noChangeArrowheads="1"/>
          </p:cNvSpPr>
          <p:nvPr/>
        </p:nvSpPr>
        <p:spPr bwMode="auto">
          <a:xfrm>
            <a:off x="0" y="3789363"/>
            <a:ext cx="2765425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del diseño</a:t>
            </a:r>
          </a:p>
        </p:txBody>
      </p:sp>
      <p:sp>
        <p:nvSpPr>
          <p:cNvPr id="239628" name="Text Box 1036"/>
          <p:cNvSpPr txBox="1">
            <a:spLocks noChangeArrowheads="1"/>
          </p:cNvSpPr>
          <p:nvPr/>
        </p:nvSpPr>
        <p:spPr bwMode="auto">
          <a:xfrm>
            <a:off x="82550" y="4500563"/>
            <a:ext cx="4241800" cy="7937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 la implementación /</a:t>
            </a:r>
          </a:p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proceso de intervención</a:t>
            </a:r>
            <a:r>
              <a:rPr lang="es-ES_tradnl" sz="230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s-ES_tradnl" sz="2300">
                <a:latin typeface="Times New Roman" pitchFamily="18" charset="0"/>
              </a:rPr>
              <a:t> </a:t>
            </a:r>
          </a:p>
        </p:txBody>
      </p:sp>
      <p:sp>
        <p:nvSpPr>
          <p:cNvPr id="239629" name="Text Box 1037"/>
          <p:cNvSpPr txBox="1">
            <a:spLocks noChangeArrowheads="1"/>
          </p:cNvSpPr>
          <p:nvPr/>
        </p:nvSpPr>
        <p:spPr bwMode="auto">
          <a:xfrm>
            <a:off x="517525" y="5942013"/>
            <a:ext cx="3106738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 resultados</a:t>
            </a:r>
          </a:p>
        </p:txBody>
      </p:sp>
      <p:sp>
        <p:nvSpPr>
          <p:cNvPr id="239630" name="Text Box 1038"/>
          <p:cNvSpPr txBox="1">
            <a:spLocks noChangeArrowheads="1"/>
          </p:cNvSpPr>
          <p:nvPr/>
        </p:nvSpPr>
        <p:spPr bwMode="auto">
          <a:xfrm>
            <a:off x="1427163" y="0"/>
            <a:ext cx="18415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endParaRPr lang="es-ES" sz="23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39631" name="Line 1039"/>
          <p:cNvSpPr>
            <a:spLocks noChangeShapeType="1"/>
          </p:cNvSpPr>
          <p:nvPr/>
        </p:nvSpPr>
        <p:spPr bwMode="auto">
          <a:xfrm>
            <a:off x="1449388" y="2214563"/>
            <a:ext cx="0" cy="523875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9632" name="Line 1040"/>
          <p:cNvSpPr>
            <a:spLocks noChangeShapeType="1"/>
          </p:cNvSpPr>
          <p:nvPr/>
        </p:nvSpPr>
        <p:spPr bwMode="auto">
          <a:xfrm>
            <a:off x="1449388" y="3119438"/>
            <a:ext cx="0" cy="536575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9633" name="Line 1041"/>
          <p:cNvSpPr>
            <a:spLocks noChangeShapeType="1"/>
          </p:cNvSpPr>
          <p:nvPr/>
        </p:nvSpPr>
        <p:spPr bwMode="auto">
          <a:xfrm>
            <a:off x="7315200" y="4191000"/>
            <a:ext cx="0" cy="452438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39634" name="Line 1042"/>
          <p:cNvSpPr>
            <a:spLocks noChangeShapeType="1"/>
          </p:cNvSpPr>
          <p:nvPr/>
        </p:nvSpPr>
        <p:spPr bwMode="auto">
          <a:xfrm>
            <a:off x="7315200" y="5262563"/>
            <a:ext cx="0" cy="67945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cxnSp>
        <p:nvCxnSpPr>
          <p:cNvPr id="239635" name="AutoShape 1043"/>
          <p:cNvCxnSpPr>
            <a:cxnSpLocks noChangeShapeType="1"/>
          </p:cNvCxnSpPr>
          <p:nvPr/>
        </p:nvCxnSpPr>
        <p:spPr bwMode="auto">
          <a:xfrm>
            <a:off x="4427538" y="1268413"/>
            <a:ext cx="1728787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  <a:effectLst/>
        </p:spPr>
      </p:cxnSp>
      <p:cxnSp>
        <p:nvCxnSpPr>
          <p:cNvPr id="239636" name="AutoShape 1044"/>
          <p:cNvCxnSpPr>
            <a:cxnSpLocks noChangeShapeType="1"/>
          </p:cNvCxnSpPr>
          <p:nvPr/>
        </p:nvCxnSpPr>
        <p:spPr bwMode="auto">
          <a:xfrm>
            <a:off x="3733800" y="1981200"/>
            <a:ext cx="16764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  <a:effectLst/>
        </p:spPr>
      </p:cxnSp>
      <p:cxnSp>
        <p:nvCxnSpPr>
          <p:cNvPr id="239637" name="AutoShape 1045"/>
          <p:cNvCxnSpPr>
            <a:cxnSpLocks noChangeShapeType="1"/>
          </p:cNvCxnSpPr>
          <p:nvPr/>
        </p:nvCxnSpPr>
        <p:spPr bwMode="auto">
          <a:xfrm>
            <a:off x="3733800" y="2971800"/>
            <a:ext cx="16764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  <a:effectLst/>
        </p:spPr>
      </p:cxnSp>
      <p:cxnSp>
        <p:nvCxnSpPr>
          <p:cNvPr id="239638" name="AutoShape 1046"/>
          <p:cNvCxnSpPr>
            <a:cxnSpLocks noChangeShapeType="1"/>
          </p:cNvCxnSpPr>
          <p:nvPr/>
        </p:nvCxnSpPr>
        <p:spPr bwMode="auto">
          <a:xfrm>
            <a:off x="4114800" y="4038600"/>
            <a:ext cx="1295400" cy="1588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  <a:effectLst/>
        </p:spPr>
      </p:cxnSp>
      <p:cxnSp>
        <p:nvCxnSpPr>
          <p:cNvPr id="239639" name="AutoShape 1047"/>
          <p:cNvCxnSpPr>
            <a:cxnSpLocks noChangeShapeType="1"/>
          </p:cNvCxnSpPr>
          <p:nvPr/>
        </p:nvCxnSpPr>
        <p:spPr bwMode="auto">
          <a:xfrm>
            <a:off x="4267200" y="4953000"/>
            <a:ext cx="12192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  <a:effectLst/>
        </p:spPr>
      </p:cxnSp>
      <p:cxnSp>
        <p:nvCxnSpPr>
          <p:cNvPr id="239640" name="AutoShape 1048"/>
          <p:cNvCxnSpPr>
            <a:cxnSpLocks noChangeShapeType="1"/>
          </p:cNvCxnSpPr>
          <p:nvPr/>
        </p:nvCxnSpPr>
        <p:spPr bwMode="auto">
          <a:xfrm>
            <a:off x="4267200" y="6248400"/>
            <a:ext cx="14478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  <a:effectLst/>
        </p:spPr>
      </p:cxnSp>
      <p:pic>
        <p:nvPicPr>
          <p:cNvPr id="239641" name="Picture 1049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6206" name="Rectangle 14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136207" name="Rectangle 15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MX" sz="1200"/>
          </a:p>
        </p:txBody>
      </p:sp>
      <p:sp>
        <p:nvSpPr>
          <p:cNvPr id="136208" name="Line 16"/>
          <p:cNvSpPr>
            <a:spLocks noChangeShapeType="1"/>
          </p:cNvSpPr>
          <p:nvPr/>
        </p:nvSpPr>
        <p:spPr bwMode="auto">
          <a:xfrm>
            <a:off x="1476375" y="4221163"/>
            <a:ext cx="0" cy="536575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36209" name="Line 17"/>
          <p:cNvSpPr>
            <a:spLocks noChangeShapeType="1"/>
          </p:cNvSpPr>
          <p:nvPr/>
        </p:nvSpPr>
        <p:spPr bwMode="auto">
          <a:xfrm>
            <a:off x="1476375" y="5373688"/>
            <a:ext cx="0" cy="536575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36210" name="Line 18"/>
          <p:cNvSpPr>
            <a:spLocks noChangeShapeType="1"/>
          </p:cNvSpPr>
          <p:nvPr/>
        </p:nvSpPr>
        <p:spPr bwMode="auto">
          <a:xfrm>
            <a:off x="7451725" y="1341438"/>
            <a:ext cx="0" cy="536575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36211" name="Line 19"/>
          <p:cNvSpPr>
            <a:spLocks noChangeShapeType="1"/>
          </p:cNvSpPr>
          <p:nvPr/>
        </p:nvSpPr>
        <p:spPr bwMode="auto">
          <a:xfrm>
            <a:off x="7380288" y="3213100"/>
            <a:ext cx="0" cy="536575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36212" name="Line 20"/>
          <p:cNvSpPr>
            <a:spLocks noChangeShapeType="1"/>
          </p:cNvSpPr>
          <p:nvPr/>
        </p:nvSpPr>
        <p:spPr bwMode="auto">
          <a:xfrm>
            <a:off x="7380288" y="2205038"/>
            <a:ext cx="0" cy="536575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9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9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9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9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9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9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9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9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9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9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9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9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96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96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9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9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9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9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39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39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96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396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39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39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39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39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39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39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396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396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39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39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3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3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39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39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396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396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36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36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36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36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36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36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136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136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36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36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36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36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36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36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36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36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136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36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36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36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618" grpId="0" autoUpdateAnimBg="0"/>
      <p:bldP spid="239619" grpId="0" autoUpdateAnimBg="0"/>
      <p:bldP spid="239620" grpId="0" autoUpdateAnimBg="0"/>
      <p:bldP spid="239621" grpId="0" autoUpdateAnimBg="0"/>
      <p:bldP spid="239622" grpId="0" autoUpdateAnimBg="0"/>
      <p:bldP spid="239623" grpId="0" autoUpdateAnimBg="0"/>
      <p:bldP spid="239624" grpId="0" autoUpdateAnimBg="0"/>
      <p:bldP spid="239625" grpId="0" autoUpdateAnimBg="0"/>
      <p:bldP spid="239626" grpId="0" autoUpdateAnimBg="0"/>
      <p:bldP spid="239627" grpId="0" autoUpdateAnimBg="0"/>
      <p:bldP spid="239628" grpId="0" autoUpdateAnimBg="0"/>
      <p:bldP spid="239629" grpId="0" autoUpdateAnimBg="0"/>
      <p:bldP spid="239631" grpId="0" animBg="1"/>
      <p:bldP spid="239632" grpId="0" animBg="1"/>
      <p:bldP spid="239633" grpId="0" animBg="1"/>
      <p:bldP spid="239634" grpId="0" animBg="1"/>
      <p:bldP spid="136208" grpId="0" animBg="1"/>
      <p:bldP spid="136209" grpId="0" animBg="1"/>
      <p:bldP spid="136210" grpId="0" animBg="1"/>
      <p:bldP spid="136211" grpId="0" animBg="1"/>
      <p:bldP spid="1362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05982F-8FB6-4CC3-8A04-327122054648}" type="slidenum">
              <a:rPr lang="es-ES"/>
              <a:pPr/>
              <a:t>14</a:t>
            </a:fld>
            <a:endParaRPr lang="es-ES"/>
          </a:p>
        </p:txBody>
      </p:sp>
      <p:sp>
        <p:nvSpPr>
          <p:cNvPr id="240642" name="Text Box 2"/>
          <p:cNvSpPr txBox="1">
            <a:spLocks noChangeArrowheads="1"/>
          </p:cNvSpPr>
          <p:nvPr/>
        </p:nvSpPr>
        <p:spPr bwMode="auto">
          <a:xfrm>
            <a:off x="1420813" y="1214438"/>
            <a:ext cx="6189662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Fases generales de todo programa de evaluación</a:t>
            </a: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40643" name="Text Box 3"/>
          <p:cNvSpPr txBox="1">
            <a:spLocks noChangeArrowheads="1"/>
          </p:cNvSpPr>
          <p:nvPr/>
        </p:nvSpPr>
        <p:spPr bwMode="auto">
          <a:xfrm>
            <a:off x="1498600" y="2513013"/>
            <a:ext cx="6370638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1. Delimitación de Objetivos /Referentes evaluativos</a:t>
            </a:r>
          </a:p>
        </p:txBody>
      </p:sp>
      <p:sp>
        <p:nvSpPr>
          <p:cNvPr id="240644" name="Text Box 4"/>
          <p:cNvSpPr txBox="1">
            <a:spLocks noChangeArrowheads="1"/>
          </p:cNvSpPr>
          <p:nvPr/>
        </p:nvSpPr>
        <p:spPr bwMode="auto">
          <a:xfrm>
            <a:off x="1574800" y="3500438"/>
            <a:ext cx="6272213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2. Metodología / diseño del programa de evaluación</a:t>
            </a:r>
          </a:p>
        </p:txBody>
      </p:sp>
      <p:sp>
        <p:nvSpPr>
          <p:cNvPr id="240645" name="Text Box 5"/>
          <p:cNvSpPr txBox="1">
            <a:spLocks noChangeArrowheads="1"/>
          </p:cNvSpPr>
          <p:nvPr/>
        </p:nvSpPr>
        <p:spPr bwMode="auto">
          <a:xfrm>
            <a:off x="1371600" y="4346575"/>
            <a:ext cx="5137150" cy="7937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3. Valoración; Toma de decisiones; </a:t>
            </a:r>
          </a:p>
          <a:p>
            <a:pPr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Utilidad de los resultados de la evaluación</a:t>
            </a:r>
          </a:p>
        </p:txBody>
      </p:sp>
      <p:pic>
        <p:nvPicPr>
          <p:cNvPr id="240646" name="Picture 6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2701" name="Rectangle 13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42704" name="Rectangle 16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06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06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643" grpId="0" autoUpdateAnimBg="0"/>
      <p:bldP spid="240644" grpId="0" autoUpdateAnimBg="0"/>
      <p:bldP spid="240645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48185-43B9-453B-8320-BFE6331A1B98}" type="slidenum">
              <a:rPr lang="es-ES"/>
              <a:pPr/>
              <a:t>15</a:t>
            </a:fld>
            <a:endParaRPr lang="es-ES"/>
          </a:p>
        </p:txBody>
      </p:sp>
      <p:sp>
        <p:nvSpPr>
          <p:cNvPr id="136194" name="Text Box 2"/>
          <p:cNvSpPr txBox="1">
            <a:spLocks noChangeArrowheads="1"/>
          </p:cNvSpPr>
          <p:nvPr/>
        </p:nvSpPr>
        <p:spPr bwMode="auto">
          <a:xfrm>
            <a:off x="3419475" y="476250"/>
            <a:ext cx="347980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Evaluación de necesidades</a:t>
            </a:r>
          </a:p>
        </p:txBody>
      </p:sp>
      <p:sp>
        <p:nvSpPr>
          <p:cNvPr id="136195" name="Text Box 3"/>
          <p:cNvSpPr txBox="1">
            <a:spLocks noChangeArrowheads="1"/>
          </p:cNvSpPr>
          <p:nvPr/>
        </p:nvSpPr>
        <p:spPr bwMode="auto">
          <a:xfrm>
            <a:off x="1357313" y="1417638"/>
            <a:ext cx="184150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endParaRPr lang="es-ES" sz="2300">
              <a:latin typeface="Times New Roman" pitchFamily="18" charset="0"/>
            </a:endParaRPr>
          </a:p>
        </p:txBody>
      </p:sp>
      <p:sp>
        <p:nvSpPr>
          <p:cNvPr id="136196" name="Text Box 4"/>
          <p:cNvSpPr txBox="1">
            <a:spLocks noChangeArrowheads="1"/>
          </p:cNvSpPr>
          <p:nvPr/>
        </p:nvSpPr>
        <p:spPr bwMode="auto">
          <a:xfrm>
            <a:off x="1476375" y="1125538"/>
            <a:ext cx="6370638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1. Delimitación de Objetivos /Referentes evaluativos</a:t>
            </a:r>
          </a:p>
        </p:txBody>
      </p:sp>
      <p:sp>
        <p:nvSpPr>
          <p:cNvPr id="136198" name="Text Box 6"/>
          <p:cNvSpPr txBox="1">
            <a:spLocks noChangeArrowheads="1"/>
          </p:cNvSpPr>
          <p:nvPr/>
        </p:nvSpPr>
        <p:spPr bwMode="auto">
          <a:xfrm>
            <a:off x="965200" y="2894013"/>
            <a:ext cx="6272213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2. Metodología / diseño del programa de evaluación</a:t>
            </a:r>
          </a:p>
        </p:txBody>
      </p:sp>
      <p:sp>
        <p:nvSpPr>
          <p:cNvPr id="136199" name="Text Box 7"/>
          <p:cNvSpPr txBox="1">
            <a:spLocks noChangeArrowheads="1"/>
          </p:cNvSpPr>
          <p:nvPr/>
        </p:nvSpPr>
        <p:spPr bwMode="auto">
          <a:xfrm>
            <a:off x="947738" y="5024438"/>
            <a:ext cx="1774825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3. Valoración</a:t>
            </a:r>
          </a:p>
        </p:txBody>
      </p:sp>
      <p:sp>
        <p:nvSpPr>
          <p:cNvPr id="136200" name="Text Box 8"/>
          <p:cNvSpPr txBox="1">
            <a:spLocks noChangeArrowheads="1"/>
          </p:cNvSpPr>
          <p:nvPr/>
        </p:nvSpPr>
        <p:spPr bwMode="auto">
          <a:xfrm>
            <a:off x="990600" y="1833563"/>
            <a:ext cx="7848600" cy="8683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Análisis del volumen y características esenciales del problema de “intervención” a solucionar. 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Definición del tipo de  necesidad (normativa, percibida, expresada,...)</a:t>
            </a:r>
          </a:p>
        </p:txBody>
      </p:sp>
      <p:sp>
        <p:nvSpPr>
          <p:cNvPr id="136201" name="Text Box 9"/>
          <p:cNvSpPr txBox="1">
            <a:spLocks noChangeArrowheads="1"/>
          </p:cNvSpPr>
          <p:nvPr/>
        </p:nvSpPr>
        <p:spPr bwMode="auto">
          <a:xfrm>
            <a:off x="1052513" y="3465513"/>
            <a:ext cx="26035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>
              <a:buFontTx/>
              <a:buChar char="•"/>
            </a:pPr>
            <a:endParaRPr lang="es-ES_tradnl" sz="17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latin typeface="Times New Roman" pitchFamily="18" charset="0"/>
            </a:endParaRPr>
          </a:p>
        </p:txBody>
      </p:sp>
      <p:sp>
        <p:nvSpPr>
          <p:cNvPr id="136202" name="Text Box 10"/>
          <p:cNvSpPr txBox="1">
            <a:spLocks noChangeArrowheads="1"/>
          </p:cNvSpPr>
          <p:nvPr/>
        </p:nvSpPr>
        <p:spPr bwMode="auto">
          <a:xfrm>
            <a:off x="990600" y="3500438"/>
            <a:ext cx="4597400" cy="11271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Datos secundarios: Análisis de documentos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Encuesta a los potenciales usuarios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Entrevista en profundidad a implicados y expertos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Técnicas de grupo</a:t>
            </a:r>
          </a:p>
        </p:txBody>
      </p:sp>
      <p:sp>
        <p:nvSpPr>
          <p:cNvPr id="136203" name="Text Box 11"/>
          <p:cNvSpPr txBox="1">
            <a:spLocks noChangeArrowheads="1"/>
          </p:cNvSpPr>
          <p:nvPr/>
        </p:nvSpPr>
        <p:spPr bwMode="auto">
          <a:xfrm>
            <a:off x="990600" y="5561013"/>
            <a:ext cx="6292850" cy="609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Valoración de necesidades registradas en función de definición previa</a:t>
            </a:r>
          </a:p>
          <a:p>
            <a:pPr eaLnBrk="0" hangingPunct="0"/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 (por ejemplo: pertinencia de un programa promoción de la salud)</a:t>
            </a: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136204" name="Picture 12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3939" name="Rectangle 3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423941" name="Rectangle 5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6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6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6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6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6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6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6" grpId="0" autoUpdateAnimBg="0"/>
      <p:bldP spid="136198" grpId="0" autoUpdateAnimBg="0"/>
      <p:bldP spid="136199" grpId="0" autoUpdateAnimBg="0"/>
      <p:bldP spid="136200" grpId="0" autoUpdateAnimBg="0"/>
      <p:bldP spid="136202" grpId="0" autoUpdateAnimBg="0"/>
      <p:bldP spid="136203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E16F0-C9D5-4685-A2FB-EF19D18A286D}" type="slidenum">
              <a:rPr lang="es-ES"/>
              <a:pPr/>
              <a:t>16</a:t>
            </a:fld>
            <a:endParaRPr lang="es-ES"/>
          </a:p>
        </p:txBody>
      </p:sp>
      <p:sp>
        <p:nvSpPr>
          <p:cNvPr id="242690" name="Text Box 2"/>
          <p:cNvSpPr txBox="1">
            <a:spLocks noChangeArrowheads="1"/>
          </p:cNvSpPr>
          <p:nvPr/>
        </p:nvSpPr>
        <p:spPr bwMode="auto">
          <a:xfrm>
            <a:off x="2411413" y="476250"/>
            <a:ext cx="313690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Evaluación de objetivos</a:t>
            </a:r>
          </a:p>
        </p:txBody>
      </p:sp>
      <p:sp>
        <p:nvSpPr>
          <p:cNvPr id="242691" name="Text Box 3"/>
          <p:cNvSpPr txBox="1">
            <a:spLocks noChangeArrowheads="1"/>
          </p:cNvSpPr>
          <p:nvPr/>
        </p:nvSpPr>
        <p:spPr bwMode="auto">
          <a:xfrm>
            <a:off x="1357313" y="1417638"/>
            <a:ext cx="184150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endParaRPr lang="es-ES" sz="2300">
              <a:latin typeface="Times New Roman" pitchFamily="18" charset="0"/>
            </a:endParaRPr>
          </a:p>
        </p:txBody>
      </p:sp>
      <p:sp>
        <p:nvSpPr>
          <p:cNvPr id="242692" name="Text Box 4"/>
          <p:cNvSpPr txBox="1">
            <a:spLocks noChangeArrowheads="1"/>
          </p:cNvSpPr>
          <p:nvPr/>
        </p:nvSpPr>
        <p:spPr bwMode="auto">
          <a:xfrm>
            <a:off x="1331913" y="1125538"/>
            <a:ext cx="6370637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1. Delimitación de Objetivos /Referentes evaluativos</a:t>
            </a:r>
          </a:p>
        </p:txBody>
      </p:sp>
      <p:sp>
        <p:nvSpPr>
          <p:cNvPr id="242693" name="Text Box 5"/>
          <p:cNvSpPr txBox="1">
            <a:spLocks noChangeArrowheads="1"/>
          </p:cNvSpPr>
          <p:nvPr/>
        </p:nvSpPr>
        <p:spPr bwMode="auto">
          <a:xfrm>
            <a:off x="965200" y="2894013"/>
            <a:ext cx="6272213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2. Metodología / diseño del programa de evaluación</a:t>
            </a:r>
          </a:p>
        </p:txBody>
      </p:sp>
      <p:sp>
        <p:nvSpPr>
          <p:cNvPr id="242694" name="Text Box 6"/>
          <p:cNvSpPr txBox="1">
            <a:spLocks noChangeArrowheads="1"/>
          </p:cNvSpPr>
          <p:nvPr/>
        </p:nvSpPr>
        <p:spPr bwMode="auto">
          <a:xfrm>
            <a:off x="947738" y="4881563"/>
            <a:ext cx="1774825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3. Valoración</a:t>
            </a:r>
          </a:p>
        </p:txBody>
      </p:sp>
      <p:sp>
        <p:nvSpPr>
          <p:cNvPr id="242695" name="Text Box 7"/>
          <p:cNvSpPr txBox="1">
            <a:spLocks noChangeArrowheads="1"/>
          </p:cNvSpPr>
          <p:nvPr/>
        </p:nvSpPr>
        <p:spPr bwMode="auto">
          <a:xfrm>
            <a:off x="990600" y="1833563"/>
            <a:ext cx="7848600" cy="8683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Definición de objetivos y conceptualización del programa.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Definición específica de objetivos, medibles/operativos, identificables, expresados temporalmente.</a:t>
            </a:r>
          </a:p>
        </p:txBody>
      </p:sp>
      <p:sp>
        <p:nvSpPr>
          <p:cNvPr id="242696" name="Text Box 8"/>
          <p:cNvSpPr txBox="1">
            <a:spLocks noChangeArrowheads="1"/>
          </p:cNvSpPr>
          <p:nvPr/>
        </p:nvSpPr>
        <p:spPr bwMode="auto">
          <a:xfrm>
            <a:off x="1052513" y="3465513"/>
            <a:ext cx="26035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>
              <a:buFontTx/>
              <a:buChar char="•"/>
            </a:pPr>
            <a:endParaRPr lang="es-ES_tradnl" sz="17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latin typeface="Times New Roman" pitchFamily="18" charset="0"/>
            </a:endParaRPr>
          </a:p>
        </p:txBody>
      </p:sp>
      <p:sp>
        <p:nvSpPr>
          <p:cNvPr id="242697" name="Text Box 9"/>
          <p:cNvSpPr txBox="1">
            <a:spLocks noChangeArrowheads="1"/>
          </p:cNvSpPr>
          <p:nvPr/>
        </p:nvSpPr>
        <p:spPr bwMode="auto">
          <a:xfrm>
            <a:off x="990600" y="3500438"/>
            <a:ext cx="5835650" cy="8683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Análisis documental de la bibliografía existente.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Estudio de posibles problemas, sus causas y posibles soluciones </a:t>
            </a:r>
          </a:p>
          <a:p>
            <a:pPr eaLnBrk="0" hangingPunct="0"/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(realización de simulaciones si es posible).</a:t>
            </a:r>
          </a:p>
        </p:txBody>
      </p:sp>
      <p:sp>
        <p:nvSpPr>
          <p:cNvPr id="242698" name="Text Box 10"/>
          <p:cNvSpPr txBox="1">
            <a:spLocks noChangeArrowheads="1"/>
          </p:cNvSpPr>
          <p:nvPr/>
        </p:nvSpPr>
        <p:spPr bwMode="auto">
          <a:xfrm>
            <a:off x="976313" y="5405438"/>
            <a:ext cx="8167687" cy="609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Valoración de la suficiencia del objetivo en función del contexto de intervención y bibliografía existentes.</a:t>
            </a: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242699" name="Picture 11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2915" name="Rectangle 3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422917" name="Rectangle 5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2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26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26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2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26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26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2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2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2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2692" grpId="0" autoUpdateAnimBg="0"/>
      <p:bldP spid="242693" grpId="0" autoUpdateAnimBg="0"/>
      <p:bldP spid="242694" grpId="0" autoUpdateAnimBg="0"/>
      <p:bldP spid="242695" grpId="0" autoUpdateAnimBg="0"/>
      <p:bldP spid="242697" grpId="0" autoUpdateAnimBg="0"/>
      <p:bldP spid="242698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D2C34-2651-4E84-9CB2-5E1D558BACB1}" type="slidenum">
              <a:rPr lang="es-ES"/>
              <a:pPr/>
              <a:t>17</a:t>
            </a:fld>
            <a:endParaRPr lang="es-ES"/>
          </a:p>
        </p:txBody>
      </p:sp>
      <p:sp>
        <p:nvSpPr>
          <p:cNvPr id="243714" name="Text Box 2"/>
          <p:cNvSpPr txBox="1">
            <a:spLocks noChangeArrowheads="1"/>
          </p:cNvSpPr>
          <p:nvPr/>
        </p:nvSpPr>
        <p:spPr bwMode="auto">
          <a:xfrm>
            <a:off x="1692275" y="404813"/>
            <a:ext cx="2894013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Evaluación del diseño</a:t>
            </a:r>
          </a:p>
        </p:txBody>
      </p:sp>
      <p:sp>
        <p:nvSpPr>
          <p:cNvPr id="243715" name="Text Box 3"/>
          <p:cNvSpPr txBox="1">
            <a:spLocks noChangeArrowheads="1"/>
          </p:cNvSpPr>
          <p:nvPr/>
        </p:nvSpPr>
        <p:spPr bwMode="auto">
          <a:xfrm>
            <a:off x="1357313" y="1417638"/>
            <a:ext cx="184150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endParaRPr lang="es-ES" sz="2300">
              <a:latin typeface="Times New Roman" pitchFamily="18" charset="0"/>
            </a:endParaRPr>
          </a:p>
        </p:txBody>
      </p:sp>
      <p:sp>
        <p:nvSpPr>
          <p:cNvPr id="243716" name="Text Box 4"/>
          <p:cNvSpPr txBox="1">
            <a:spLocks noChangeArrowheads="1"/>
          </p:cNvSpPr>
          <p:nvPr/>
        </p:nvSpPr>
        <p:spPr bwMode="auto">
          <a:xfrm>
            <a:off x="1331913" y="1125538"/>
            <a:ext cx="6370637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1. Delimitación de Objetivos /Referentes evaluativos</a:t>
            </a:r>
          </a:p>
        </p:txBody>
      </p:sp>
      <p:sp>
        <p:nvSpPr>
          <p:cNvPr id="243717" name="Text Box 5"/>
          <p:cNvSpPr txBox="1">
            <a:spLocks noChangeArrowheads="1"/>
          </p:cNvSpPr>
          <p:nvPr/>
        </p:nvSpPr>
        <p:spPr bwMode="auto">
          <a:xfrm>
            <a:off x="900113" y="2636838"/>
            <a:ext cx="6272212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2. Metodología / diseño del programa de evaluación</a:t>
            </a:r>
          </a:p>
        </p:txBody>
      </p:sp>
      <p:sp>
        <p:nvSpPr>
          <p:cNvPr id="243718" name="Text Box 6"/>
          <p:cNvSpPr txBox="1">
            <a:spLocks noChangeArrowheads="1"/>
          </p:cNvSpPr>
          <p:nvPr/>
        </p:nvSpPr>
        <p:spPr bwMode="auto">
          <a:xfrm>
            <a:off x="971550" y="4149725"/>
            <a:ext cx="1774825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3. Valoración</a:t>
            </a:r>
          </a:p>
        </p:txBody>
      </p:sp>
      <p:sp>
        <p:nvSpPr>
          <p:cNvPr id="243719" name="Text Box 7"/>
          <p:cNvSpPr txBox="1">
            <a:spLocks noChangeArrowheads="1"/>
          </p:cNvSpPr>
          <p:nvPr/>
        </p:nvSpPr>
        <p:spPr bwMode="auto">
          <a:xfrm>
            <a:off x="990600" y="1833563"/>
            <a:ext cx="7848600" cy="609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Análisis de la formulación del programa.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Estudio de su coherencia interna.</a:t>
            </a:r>
          </a:p>
        </p:txBody>
      </p:sp>
      <p:sp>
        <p:nvSpPr>
          <p:cNvPr id="243720" name="Text Box 8"/>
          <p:cNvSpPr txBox="1">
            <a:spLocks noChangeArrowheads="1"/>
          </p:cNvSpPr>
          <p:nvPr/>
        </p:nvSpPr>
        <p:spPr bwMode="auto">
          <a:xfrm>
            <a:off x="1052513" y="3465513"/>
            <a:ext cx="26035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>
              <a:buFontTx/>
              <a:buChar char="•"/>
            </a:pPr>
            <a:endParaRPr lang="es-ES_tradnl" sz="17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latin typeface="Times New Roman" pitchFamily="18" charset="0"/>
            </a:endParaRPr>
          </a:p>
        </p:txBody>
      </p:sp>
      <p:sp>
        <p:nvSpPr>
          <p:cNvPr id="243721" name="Text Box 9"/>
          <p:cNvSpPr txBox="1">
            <a:spLocks noChangeArrowheads="1"/>
          </p:cNvSpPr>
          <p:nvPr/>
        </p:nvSpPr>
        <p:spPr bwMode="auto">
          <a:xfrm>
            <a:off x="971550" y="3284538"/>
            <a:ext cx="4430713" cy="6096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Análisis documental de la bibliografía existente.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Entrevistas y cuestionarios a implicados.</a:t>
            </a:r>
          </a:p>
        </p:txBody>
      </p:sp>
      <p:sp>
        <p:nvSpPr>
          <p:cNvPr id="243722" name="Text Box 10"/>
          <p:cNvSpPr txBox="1">
            <a:spLocks noChangeArrowheads="1"/>
          </p:cNvSpPr>
          <p:nvPr/>
        </p:nvSpPr>
        <p:spPr bwMode="auto">
          <a:xfrm>
            <a:off x="976313" y="4652963"/>
            <a:ext cx="8167687" cy="19034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Valoración de la coherencia interna del programa: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Medios humanos y materiales necesarios.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Acciones a desempeñar.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Usuarios del programa.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Tiempo / Calendarización.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Momentos de registro.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Particularidades de la intervención.</a:t>
            </a: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243723" name="Picture 11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3725" name="Rectangle 13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43727" name="Rectangle 15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3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37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37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3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37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37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3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3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3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16" grpId="0" autoUpdateAnimBg="0"/>
      <p:bldP spid="243717" grpId="0" autoUpdateAnimBg="0"/>
      <p:bldP spid="243718" grpId="0" autoUpdateAnimBg="0"/>
      <p:bldP spid="243719" grpId="0" autoUpdateAnimBg="0"/>
      <p:bldP spid="243721" grpId="0" autoUpdateAnimBg="0"/>
      <p:bldP spid="243722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28DAC-11B4-4E18-A658-83E749339135}" type="slidenum">
              <a:rPr lang="es-ES"/>
              <a:pPr/>
              <a:t>18</a:t>
            </a:fld>
            <a:endParaRPr lang="es-ES"/>
          </a:p>
        </p:txBody>
      </p:sp>
      <p:sp>
        <p:nvSpPr>
          <p:cNvPr id="244738" name="Text Box 2"/>
          <p:cNvSpPr txBox="1">
            <a:spLocks noChangeArrowheads="1"/>
          </p:cNvSpPr>
          <p:nvPr/>
        </p:nvSpPr>
        <p:spPr bwMode="auto">
          <a:xfrm>
            <a:off x="2339975" y="0"/>
            <a:ext cx="431165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Evaluación de la implementación</a:t>
            </a:r>
          </a:p>
        </p:txBody>
      </p:sp>
      <p:sp>
        <p:nvSpPr>
          <p:cNvPr id="244739" name="Text Box 3"/>
          <p:cNvSpPr txBox="1">
            <a:spLocks noChangeArrowheads="1"/>
          </p:cNvSpPr>
          <p:nvPr/>
        </p:nvSpPr>
        <p:spPr bwMode="auto">
          <a:xfrm>
            <a:off x="1357313" y="1417638"/>
            <a:ext cx="184150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endParaRPr lang="es-ES" sz="2300">
              <a:latin typeface="Times New Roman" pitchFamily="18" charset="0"/>
            </a:endParaRPr>
          </a:p>
        </p:txBody>
      </p:sp>
      <p:sp>
        <p:nvSpPr>
          <p:cNvPr id="244740" name="Text Box 4"/>
          <p:cNvSpPr txBox="1">
            <a:spLocks noChangeArrowheads="1"/>
          </p:cNvSpPr>
          <p:nvPr/>
        </p:nvSpPr>
        <p:spPr bwMode="auto">
          <a:xfrm>
            <a:off x="1547813" y="549275"/>
            <a:ext cx="6370637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1. Delimitación de Objetivos /Referentes evaluativos</a:t>
            </a:r>
          </a:p>
        </p:txBody>
      </p:sp>
      <p:sp>
        <p:nvSpPr>
          <p:cNvPr id="244741" name="Text Box 5"/>
          <p:cNvSpPr txBox="1">
            <a:spLocks noChangeArrowheads="1"/>
          </p:cNvSpPr>
          <p:nvPr/>
        </p:nvSpPr>
        <p:spPr bwMode="auto">
          <a:xfrm>
            <a:off x="889000" y="1595438"/>
            <a:ext cx="6272213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2. Metodología / diseño del programa de evaluación</a:t>
            </a:r>
          </a:p>
        </p:txBody>
      </p:sp>
      <p:sp>
        <p:nvSpPr>
          <p:cNvPr id="244742" name="Text Box 6"/>
          <p:cNvSpPr txBox="1">
            <a:spLocks noChangeArrowheads="1"/>
          </p:cNvSpPr>
          <p:nvPr/>
        </p:nvSpPr>
        <p:spPr bwMode="auto">
          <a:xfrm>
            <a:off x="947738" y="3656013"/>
            <a:ext cx="1774825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3. Valoración</a:t>
            </a:r>
          </a:p>
        </p:txBody>
      </p:sp>
      <p:sp>
        <p:nvSpPr>
          <p:cNvPr id="244743" name="Text Box 7"/>
          <p:cNvSpPr txBox="1">
            <a:spLocks noChangeArrowheads="1"/>
          </p:cNvSpPr>
          <p:nvPr/>
        </p:nvSpPr>
        <p:spPr bwMode="auto">
          <a:xfrm>
            <a:off x="1619250" y="1125538"/>
            <a:ext cx="7848600" cy="3508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Análisis de si la aplicación del  programa se ajusta a lo diseñado.</a:t>
            </a:r>
          </a:p>
        </p:txBody>
      </p:sp>
      <p:sp>
        <p:nvSpPr>
          <p:cNvPr id="244744" name="Text Box 8"/>
          <p:cNvSpPr txBox="1">
            <a:spLocks noChangeArrowheads="1"/>
          </p:cNvSpPr>
          <p:nvPr/>
        </p:nvSpPr>
        <p:spPr bwMode="auto">
          <a:xfrm>
            <a:off x="1052513" y="3465513"/>
            <a:ext cx="26035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>
              <a:buFontTx/>
              <a:buChar char="•"/>
            </a:pPr>
            <a:endParaRPr lang="es-ES_tradnl" sz="17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latin typeface="Times New Roman" pitchFamily="18" charset="0"/>
            </a:endParaRPr>
          </a:p>
        </p:txBody>
      </p:sp>
      <p:sp>
        <p:nvSpPr>
          <p:cNvPr id="244745" name="Text Box 9"/>
          <p:cNvSpPr txBox="1">
            <a:spLocks noChangeArrowheads="1"/>
          </p:cNvSpPr>
          <p:nvPr/>
        </p:nvSpPr>
        <p:spPr bwMode="auto">
          <a:xfrm>
            <a:off x="990600" y="2132013"/>
            <a:ext cx="7281863" cy="11271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Sistemas de registro de datos estandarizados: fichas, autoinformes,  historiales, ...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Entrevistas y cuestionarios  a implicados.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Registros observacionales.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Grupos de discusión.</a:t>
            </a:r>
          </a:p>
        </p:txBody>
      </p:sp>
      <p:sp>
        <p:nvSpPr>
          <p:cNvPr id="244746" name="Text Box 10"/>
          <p:cNvSpPr txBox="1">
            <a:spLocks noChangeArrowheads="1"/>
          </p:cNvSpPr>
          <p:nvPr/>
        </p:nvSpPr>
        <p:spPr bwMode="auto">
          <a:xfrm>
            <a:off x="976313" y="4191000"/>
            <a:ext cx="8167687" cy="25130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Valoración del grado de implementación del programa de intervención  diseñado.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Valoración de posible discrepancia entre lo diseñado y ejecutado respeto a:</a:t>
            </a:r>
          </a:p>
          <a:p>
            <a:pPr eaLnBrk="0" hangingPunct="0">
              <a:buFontTx/>
              <a:buChar char="•"/>
            </a:pPr>
            <a:endParaRPr lang="es-ES_tradnl" sz="1700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Medios humanos y materiales.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Intervenciones desempeñadas. 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Usuarios del programa.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Tiempo / Calendarización de las intervenciones.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Momentos de registro.</a:t>
            </a:r>
          </a:p>
          <a:p>
            <a:pPr eaLnBrk="0" hangingPunct="0">
              <a:buFontTx/>
              <a:buChar char="•"/>
            </a:pP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244748" name="Picture 12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6791" name="Rectangle 1031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46793" name="Rectangle 1033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4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47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47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4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4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4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4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4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4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4740" grpId="0" autoUpdateAnimBg="0"/>
      <p:bldP spid="244741" grpId="0" autoUpdateAnimBg="0"/>
      <p:bldP spid="244742" grpId="0" autoUpdateAnimBg="0"/>
      <p:bldP spid="244743" grpId="0" autoUpdateAnimBg="0"/>
      <p:bldP spid="244745" grpId="0" autoUpdateAnimBg="0"/>
      <p:bldP spid="244746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C0784-672D-4028-A32B-FB9AAF626A1B}" type="slidenum">
              <a:rPr lang="es-ES"/>
              <a:pPr/>
              <a:t>19</a:t>
            </a:fld>
            <a:endParaRPr lang="es-ES"/>
          </a:p>
        </p:txBody>
      </p:sp>
      <p:sp>
        <p:nvSpPr>
          <p:cNvPr id="245762" name="Text Box 2"/>
          <p:cNvSpPr txBox="1">
            <a:spLocks noChangeArrowheads="1"/>
          </p:cNvSpPr>
          <p:nvPr/>
        </p:nvSpPr>
        <p:spPr bwMode="auto">
          <a:xfrm>
            <a:off x="1908175" y="0"/>
            <a:ext cx="3300413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Evaluación de resultados</a:t>
            </a:r>
          </a:p>
        </p:txBody>
      </p:sp>
      <p:sp>
        <p:nvSpPr>
          <p:cNvPr id="245763" name="Text Box 3"/>
          <p:cNvSpPr txBox="1">
            <a:spLocks noChangeArrowheads="1"/>
          </p:cNvSpPr>
          <p:nvPr/>
        </p:nvSpPr>
        <p:spPr bwMode="auto">
          <a:xfrm>
            <a:off x="1357313" y="1417638"/>
            <a:ext cx="184150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endParaRPr lang="es-ES" sz="2300">
              <a:latin typeface="Times New Roman" pitchFamily="18" charset="0"/>
            </a:endParaRPr>
          </a:p>
        </p:txBody>
      </p:sp>
      <p:sp>
        <p:nvSpPr>
          <p:cNvPr id="245764" name="Text Box 4"/>
          <p:cNvSpPr txBox="1">
            <a:spLocks noChangeArrowheads="1"/>
          </p:cNvSpPr>
          <p:nvPr/>
        </p:nvSpPr>
        <p:spPr bwMode="auto">
          <a:xfrm>
            <a:off x="1763713" y="549275"/>
            <a:ext cx="6370637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1. Delimitación de Objetivos /Referentes evaluativos</a:t>
            </a:r>
          </a:p>
        </p:txBody>
      </p:sp>
      <p:sp>
        <p:nvSpPr>
          <p:cNvPr id="245765" name="Text Box 5"/>
          <p:cNvSpPr txBox="1">
            <a:spLocks noChangeArrowheads="1"/>
          </p:cNvSpPr>
          <p:nvPr/>
        </p:nvSpPr>
        <p:spPr bwMode="auto">
          <a:xfrm>
            <a:off x="889000" y="1595438"/>
            <a:ext cx="6272213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2. Metodología / diseño del programa de evaluación</a:t>
            </a:r>
          </a:p>
        </p:txBody>
      </p:sp>
      <p:sp>
        <p:nvSpPr>
          <p:cNvPr id="245766" name="Text Box 6"/>
          <p:cNvSpPr txBox="1">
            <a:spLocks noChangeArrowheads="1"/>
          </p:cNvSpPr>
          <p:nvPr/>
        </p:nvSpPr>
        <p:spPr bwMode="auto">
          <a:xfrm>
            <a:off x="947738" y="3656013"/>
            <a:ext cx="1774825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3. Valoración</a:t>
            </a:r>
          </a:p>
        </p:txBody>
      </p:sp>
      <p:sp>
        <p:nvSpPr>
          <p:cNvPr id="245767" name="Text Box 7"/>
          <p:cNvSpPr txBox="1">
            <a:spLocks noChangeArrowheads="1"/>
          </p:cNvSpPr>
          <p:nvPr/>
        </p:nvSpPr>
        <p:spPr bwMode="auto">
          <a:xfrm>
            <a:off x="1547813" y="1125538"/>
            <a:ext cx="7848600" cy="35083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Análisis de los efectos del programa en la población destinataria.</a:t>
            </a:r>
          </a:p>
        </p:txBody>
      </p:sp>
      <p:sp>
        <p:nvSpPr>
          <p:cNvPr id="245768" name="Text Box 8"/>
          <p:cNvSpPr txBox="1">
            <a:spLocks noChangeArrowheads="1"/>
          </p:cNvSpPr>
          <p:nvPr/>
        </p:nvSpPr>
        <p:spPr bwMode="auto">
          <a:xfrm>
            <a:off x="1052513" y="3465513"/>
            <a:ext cx="26035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>
              <a:buFontTx/>
              <a:buChar char="•"/>
            </a:pPr>
            <a:endParaRPr lang="es-ES_tradnl" sz="17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endParaRPr lang="es-ES_tradnl" sz="2300">
              <a:latin typeface="Times New Roman" pitchFamily="18" charset="0"/>
            </a:endParaRPr>
          </a:p>
        </p:txBody>
      </p:sp>
      <p:sp>
        <p:nvSpPr>
          <p:cNvPr id="245769" name="Text Box 9"/>
          <p:cNvSpPr txBox="1">
            <a:spLocks noChangeArrowheads="1"/>
          </p:cNvSpPr>
          <p:nvPr/>
        </p:nvSpPr>
        <p:spPr bwMode="auto">
          <a:xfrm>
            <a:off x="990600" y="2132013"/>
            <a:ext cx="7086600" cy="8683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El estudio de efecto implica usualmente comparaciones entre grupo de control y experimental (uso de técnicas que controlen variables extrañas).</a:t>
            </a: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Uso de diseños cuasi-experimentales.</a:t>
            </a:r>
          </a:p>
        </p:txBody>
      </p:sp>
      <p:sp>
        <p:nvSpPr>
          <p:cNvPr id="245770" name="Text Box 10"/>
          <p:cNvSpPr txBox="1">
            <a:spLocks noChangeArrowheads="1"/>
          </p:cNvSpPr>
          <p:nvPr/>
        </p:nvSpPr>
        <p:spPr bwMode="auto">
          <a:xfrm>
            <a:off x="976313" y="4191000"/>
            <a:ext cx="8167687" cy="14779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Valoración de resultados en  función del grado de cumplimiento de objetivos.</a:t>
            </a:r>
          </a:p>
          <a:p>
            <a:pPr eaLnBrk="0" hangingPunct="0"/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Por ejemplo:</a:t>
            </a:r>
          </a:p>
          <a:p>
            <a:pPr eaLnBrk="0" hangingPunct="0"/>
            <a:endParaRPr lang="es-ES_tradnl" sz="1700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s-ES_tradnl" sz="1700">
                <a:solidFill>
                  <a:schemeClr val="tx2"/>
                </a:solidFill>
                <a:latin typeface="Times New Roman" pitchFamily="18" charset="0"/>
              </a:rPr>
              <a:t>Eficacia, efectividad. Y eficiencia</a:t>
            </a:r>
          </a:p>
        </p:txBody>
      </p:sp>
      <p:pic>
        <p:nvPicPr>
          <p:cNvPr id="245771" name="Picture 11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73" name="Rectangle 13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45775" name="Rectangle 15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57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57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5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57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5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5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64" grpId="0" autoUpdateAnimBg="0"/>
      <p:bldP spid="245765" grpId="0" autoUpdateAnimBg="0"/>
      <p:bldP spid="245766" grpId="0" autoUpdateAnimBg="0"/>
      <p:bldP spid="245767" grpId="0" autoUpdateAnimBg="0"/>
      <p:bldP spid="245769" grpId="0" autoUpdateAnimBg="0"/>
      <p:bldP spid="245770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7E890-BF05-4E41-A41F-24EF102B4ACD}" type="slidenum">
              <a:rPr lang="es-ES"/>
              <a:pPr/>
              <a:t>20</a:t>
            </a:fld>
            <a:endParaRPr lang="es-ES"/>
          </a:p>
        </p:txBody>
      </p:sp>
      <p:sp>
        <p:nvSpPr>
          <p:cNvPr id="246786" name="Text Box 2"/>
          <p:cNvSpPr txBox="1">
            <a:spLocks noChangeArrowheads="1"/>
          </p:cNvSpPr>
          <p:nvPr/>
        </p:nvSpPr>
        <p:spPr bwMode="auto">
          <a:xfrm>
            <a:off x="628650" y="2513013"/>
            <a:ext cx="1993900" cy="9144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700" b="1">
                <a:solidFill>
                  <a:schemeClr val="tx2"/>
                </a:solidFill>
                <a:latin typeface="Times New Roman" pitchFamily="18" charset="0"/>
              </a:rPr>
              <a:t>Evaluación  </a:t>
            </a:r>
          </a:p>
          <a:p>
            <a:pPr algn="ctr" eaLnBrk="0" hangingPunct="0"/>
            <a:r>
              <a:rPr lang="es-ES_tradnl" sz="2700" b="1">
                <a:solidFill>
                  <a:schemeClr val="tx2"/>
                </a:solidFill>
                <a:latin typeface="Times New Roman" pitchFamily="18" charset="0"/>
              </a:rPr>
              <a:t>sumativa</a:t>
            </a:r>
            <a:r>
              <a:rPr lang="es-ES_tradnl" sz="2700" b="1">
                <a:solidFill>
                  <a:srgbClr val="FFFF00"/>
                </a:solidFill>
                <a:latin typeface="Times New Roman" pitchFamily="18" charset="0"/>
              </a:rPr>
              <a:t> </a:t>
            </a:r>
            <a:endParaRPr lang="es-ES_tradnl" sz="2300">
              <a:latin typeface="Times New Roman" pitchFamily="18" charset="0"/>
            </a:endParaRPr>
          </a:p>
        </p:txBody>
      </p:sp>
      <p:sp>
        <p:nvSpPr>
          <p:cNvPr id="246787" name="Line 3"/>
          <p:cNvSpPr>
            <a:spLocks noChangeShapeType="1"/>
          </p:cNvSpPr>
          <p:nvPr/>
        </p:nvSpPr>
        <p:spPr bwMode="auto">
          <a:xfrm>
            <a:off x="3429000" y="3119438"/>
            <a:ext cx="2211388" cy="0"/>
          </a:xfrm>
          <a:prstGeom prst="line">
            <a:avLst/>
          </a:prstGeom>
          <a:noFill/>
          <a:ln w="57150">
            <a:solidFill>
              <a:srgbClr val="99FF33"/>
            </a:solidFill>
            <a:round/>
            <a:headEnd type="triangl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46788" name="Text Box 4"/>
          <p:cNvSpPr txBox="1">
            <a:spLocks noChangeArrowheads="1"/>
          </p:cNvSpPr>
          <p:nvPr/>
        </p:nvSpPr>
        <p:spPr bwMode="auto">
          <a:xfrm>
            <a:off x="6302375" y="2595563"/>
            <a:ext cx="1822450" cy="9144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700" b="1">
                <a:solidFill>
                  <a:schemeClr val="tx2"/>
                </a:solidFill>
                <a:latin typeface="Times New Roman" pitchFamily="18" charset="0"/>
              </a:rPr>
              <a:t>Evaluación</a:t>
            </a:r>
          </a:p>
          <a:p>
            <a:pPr algn="ctr" eaLnBrk="0" hangingPunct="0"/>
            <a:r>
              <a:rPr lang="es-ES_tradnl" sz="2700" b="1">
                <a:solidFill>
                  <a:schemeClr val="tx2"/>
                </a:solidFill>
                <a:latin typeface="Times New Roman" pitchFamily="18" charset="0"/>
              </a:rPr>
              <a:t>formativa</a:t>
            </a:r>
          </a:p>
        </p:txBody>
      </p:sp>
      <p:pic>
        <p:nvPicPr>
          <p:cNvPr id="246789" name="Picture 5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1891" name="Rectangle 3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421893" name="Rectangle 5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6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6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6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6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67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67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6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6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786" grpId="0" autoUpdateAnimBg="0"/>
      <p:bldP spid="246787" grpId="0" animBg="1"/>
      <p:bldP spid="246788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8CA36-B869-4815-A5E8-2D2C8BA78D72}" type="slidenum">
              <a:rPr lang="es-ES"/>
              <a:pPr/>
              <a:t>21</a:t>
            </a:fld>
            <a:endParaRPr lang="es-ES"/>
          </a:p>
        </p:txBody>
      </p:sp>
      <p:sp>
        <p:nvSpPr>
          <p:cNvPr id="253954" name="Text Box 2"/>
          <p:cNvSpPr txBox="1">
            <a:spLocks noChangeArrowheads="1"/>
          </p:cNvSpPr>
          <p:nvPr/>
        </p:nvSpPr>
        <p:spPr bwMode="auto">
          <a:xfrm>
            <a:off x="1692275" y="549275"/>
            <a:ext cx="2435225" cy="7937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Fases generales en </a:t>
            </a:r>
          </a:p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programación</a:t>
            </a:r>
          </a:p>
        </p:txBody>
      </p:sp>
      <p:sp>
        <p:nvSpPr>
          <p:cNvPr id="253955" name="Text Box 3"/>
          <p:cNvSpPr txBox="1">
            <a:spLocks noChangeArrowheads="1"/>
          </p:cNvSpPr>
          <p:nvPr/>
        </p:nvSpPr>
        <p:spPr bwMode="auto">
          <a:xfrm>
            <a:off x="73025" y="1679575"/>
            <a:ext cx="379095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Necesidades de “intervención”</a:t>
            </a:r>
          </a:p>
        </p:txBody>
      </p:sp>
      <p:sp>
        <p:nvSpPr>
          <p:cNvPr id="253956" name="Text Box 4"/>
          <p:cNvSpPr txBox="1">
            <a:spLocks noChangeArrowheads="1"/>
          </p:cNvSpPr>
          <p:nvPr/>
        </p:nvSpPr>
        <p:spPr bwMode="auto">
          <a:xfrm>
            <a:off x="290513" y="2667000"/>
            <a:ext cx="3203575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Objetivos de intervención</a:t>
            </a:r>
          </a:p>
        </p:txBody>
      </p:sp>
      <p:sp>
        <p:nvSpPr>
          <p:cNvPr id="253957" name="Text Box 5"/>
          <p:cNvSpPr txBox="1">
            <a:spLocks noChangeArrowheads="1"/>
          </p:cNvSpPr>
          <p:nvPr/>
        </p:nvSpPr>
        <p:spPr bwMode="auto">
          <a:xfrm>
            <a:off x="125413" y="3738563"/>
            <a:ext cx="2635250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Diseño del programa</a:t>
            </a:r>
          </a:p>
        </p:txBody>
      </p:sp>
      <p:sp>
        <p:nvSpPr>
          <p:cNvPr id="253958" name="Text Box 6"/>
          <p:cNvSpPr txBox="1">
            <a:spLocks noChangeArrowheads="1"/>
          </p:cNvSpPr>
          <p:nvPr/>
        </p:nvSpPr>
        <p:spPr bwMode="auto">
          <a:xfrm>
            <a:off x="419100" y="4572000"/>
            <a:ext cx="208280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Implementación</a:t>
            </a:r>
          </a:p>
        </p:txBody>
      </p:sp>
      <p:sp>
        <p:nvSpPr>
          <p:cNvPr id="253959" name="Text Box 7"/>
          <p:cNvSpPr txBox="1">
            <a:spLocks noChangeArrowheads="1"/>
          </p:cNvSpPr>
          <p:nvPr/>
        </p:nvSpPr>
        <p:spPr bwMode="auto">
          <a:xfrm>
            <a:off x="788988" y="5942013"/>
            <a:ext cx="1468437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Resultados</a:t>
            </a:r>
          </a:p>
        </p:txBody>
      </p:sp>
      <p:sp>
        <p:nvSpPr>
          <p:cNvPr id="253960" name="Text Box 8"/>
          <p:cNvSpPr txBox="1">
            <a:spLocks noChangeArrowheads="1"/>
          </p:cNvSpPr>
          <p:nvPr/>
        </p:nvSpPr>
        <p:spPr bwMode="auto">
          <a:xfrm>
            <a:off x="6605588" y="692150"/>
            <a:ext cx="2538412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Tipos de evaluación</a:t>
            </a:r>
          </a:p>
        </p:txBody>
      </p:sp>
      <p:sp>
        <p:nvSpPr>
          <p:cNvPr id="253961" name="Text Box 9"/>
          <p:cNvSpPr txBox="1">
            <a:spLocks noChangeArrowheads="1"/>
          </p:cNvSpPr>
          <p:nvPr/>
        </p:nvSpPr>
        <p:spPr bwMode="auto">
          <a:xfrm>
            <a:off x="5761038" y="1751013"/>
            <a:ext cx="3319462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 necesidades</a:t>
            </a:r>
          </a:p>
        </p:txBody>
      </p:sp>
      <p:sp>
        <p:nvSpPr>
          <p:cNvPr id="253962" name="Text Box 10"/>
          <p:cNvSpPr txBox="1">
            <a:spLocks noChangeArrowheads="1"/>
          </p:cNvSpPr>
          <p:nvPr/>
        </p:nvSpPr>
        <p:spPr bwMode="auto">
          <a:xfrm>
            <a:off x="5849938" y="2738438"/>
            <a:ext cx="2992437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 objetivos</a:t>
            </a:r>
          </a:p>
        </p:txBody>
      </p:sp>
      <p:sp>
        <p:nvSpPr>
          <p:cNvPr id="253963" name="Text Box 11"/>
          <p:cNvSpPr txBox="1">
            <a:spLocks noChangeArrowheads="1"/>
          </p:cNvSpPr>
          <p:nvPr/>
        </p:nvSpPr>
        <p:spPr bwMode="auto">
          <a:xfrm>
            <a:off x="5919788" y="3656013"/>
            <a:ext cx="2765425" cy="4429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del diseño</a:t>
            </a:r>
          </a:p>
        </p:txBody>
      </p:sp>
      <p:sp>
        <p:nvSpPr>
          <p:cNvPr id="253964" name="Text Box 12"/>
          <p:cNvSpPr txBox="1">
            <a:spLocks noChangeArrowheads="1"/>
          </p:cNvSpPr>
          <p:nvPr/>
        </p:nvSpPr>
        <p:spPr bwMode="auto">
          <a:xfrm>
            <a:off x="5549900" y="4572000"/>
            <a:ext cx="3324225" cy="7937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Ev. de la implementación /</a:t>
            </a:r>
          </a:p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proceso intervención </a:t>
            </a:r>
          </a:p>
        </p:txBody>
      </p:sp>
      <p:sp>
        <p:nvSpPr>
          <p:cNvPr id="253965" name="Text Box 13"/>
          <p:cNvSpPr txBox="1">
            <a:spLocks noChangeArrowheads="1"/>
          </p:cNvSpPr>
          <p:nvPr/>
        </p:nvSpPr>
        <p:spPr bwMode="auto">
          <a:xfrm>
            <a:off x="5638800" y="5943600"/>
            <a:ext cx="3106738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solidFill>
                  <a:schemeClr val="tx2"/>
                </a:solidFill>
                <a:latin typeface="Times New Roman" pitchFamily="18" charset="0"/>
              </a:rPr>
              <a:t>Evaluación de resultados</a:t>
            </a:r>
          </a:p>
        </p:txBody>
      </p:sp>
      <p:sp>
        <p:nvSpPr>
          <p:cNvPr id="253966" name="Text Box 14"/>
          <p:cNvSpPr txBox="1">
            <a:spLocks noChangeArrowheads="1"/>
          </p:cNvSpPr>
          <p:nvPr/>
        </p:nvSpPr>
        <p:spPr bwMode="auto">
          <a:xfrm>
            <a:off x="1447800" y="0"/>
            <a:ext cx="184150" cy="4429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endParaRPr lang="es-ES" sz="23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53967" name="Line 15"/>
          <p:cNvSpPr>
            <a:spLocks noChangeShapeType="1"/>
          </p:cNvSpPr>
          <p:nvPr/>
        </p:nvSpPr>
        <p:spPr bwMode="auto">
          <a:xfrm>
            <a:off x="1449388" y="2060575"/>
            <a:ext cx="0" cy="534988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53968" name="Line 16"/>
          <p:cNvSpPr>
            <a:spLocks noChangeShapeType="1"/>
          </p:cNvSpPr>
          <p:nvPr/>
        </p:nvSpPr>
        <p:spPr bwMode="auto">
          <a:xfrm>
            <a:off x="1449388" y="3119438"/>
            <a:ext cx="0" cy="536575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53969" name="Line 17"/>
          <p:cNvSpPr>
            <a:spLocks noChangeShapeType="1"/>
          </p:cNvSpPr>
          <p:nvPr/>
        </p:nvSpPr>
        <p:spPr bwMode="auto">
          <a:xfrm>
            <a:off x="1449388" y="4119563"/>
            <a:ext cx="0" cy="452437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53970" name="Line 18"/>
          <p:cNvSpPr>
            <a:spLocks noChangeShapeType="1"/>
          </p:cNvSpPr>
          <p:nvPr/>
        </p:nvSpPr>
        <p:spPr bwMode="auto">
          <a:xfrm>
            <a:off x="1449388" y="5108575"/>
            <a:ext cx="0" cy="677863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cxnSp>
        <p:nvCxnSpPr>
          <p:cNvPr id="253971" name="AutoShape 19"/>
          <p:cNvCxnSpPr>
            <a:cxnSpLocks noChangeShapeType="1"/>
          </p:cNvCxnSpPr>
          <p:nvPr/>
        </p:nvCxnSpPr>
        <p:spPr bwMode="auto">
          <a:xfrm>
            <a:off x="4500563" y="908050"/>
            <a:ext cx="19050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  <a:effectLst/>
        </p:spPr>
      </p:cxnSp>
      <p:cxnSp>
        <p:nvCxnSpPr>
          <p:cNvPr id="253972" name="AutoShape 20"/>
          <p:cNvCxnSpPr>
            <a:cxnSpLocks noChangeShapeType="1"/>
          </p:cNvCxnSpPr>
          <p:nvPr/>
        </p:nvCxnSpPr>
        <p:spPr bwMode="auto">
          <a:xfrm>
            <a:off x="3657600" y="1981200"/>
            <a:ext cx="10668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  <a:effectLst/>
        </p:spPr>
      </p:cxnSp>
      <p:cxnSp>
        <p:nvCxnSpPr>
          <p:cNvPr id="253973" name="AutoShape 21"/>
          <p:cNvCxnSpPr>
            <a:cxnSpLocks noChangeShapeType="1"/>
          </p:cNvCxnSpPr>
          <p:nvPr/>
        </p:nvCxnSpPr>
        <p:spPr bwMode="auto">
          <a:xfrm>
            <a:off x="3657600" y="2971800"/>
            <a:ext cx="10668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  <a:effectLst/>
        </p:spPr>
      </p:cxnSp>
      <p:cxnSp>
        <p:nvCxnSpPr>
          <p:cNvPr id="253974" name="AutoShape 22"/>
          <p:cNvCxnSpPr>
            <a:cxnSpLocks noChangeShapeType="1"/>
          </p:cNvCxnSpPr>
          <p:nvPr/>
        </p:nvCxnSpPr>
        <p:spPr bwMode="auto">
          <a:xfrm>
            <a:off x="3505200" y="3962400"/>
            <a:ext cx="10668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  <a:effectLst/>
        </p:spPr>
      </p:cxnSp>
      <p:cxnSp>
        <p:nvCxnSpPr>
          <p:cNvPr id="253975" name="AutoShape 23"/>
          <p:cNvCxnSpPr>
            <a:cxnSpLocks noChangeShapeType="1"/>
          </p:cNvCxnSpPr>
          <p:nvPr/>
        </p:nvCxnSpPr>
        <p:spPr bwMode="auto">
          <a:xfrm>
            <a:off x="3352800" y="4953000"/>
            <a:ext cx="12192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  <a:effectLst/>
        </p:spPr>
      </p:cxnSp>
      <p:cxnSp>
        <p:nvCxnSpPr>
          <p:cNvPr id="253976" name="AutoShape 24"/>
          <p:cNvCxnSpPr>
            <a:cxnSpLocks noChangeShapeType="1"/>
          </p:cNvCxnSpPr>
          <p:nvPr/>
        </p:nvCxnSpPr>
        <p:spPr bwMode="auto">
          <a:xfrm>
            <a:off x="3505200" y="6172200"/>
            <a:ext cx="1447800" cy="0"/>
          </a:xfrm>
          <a:prstGeom prst="straightConnector1">
            <a:avLst/>
          </a:prstGeom>
          <a:noFill/>
          <a:ln w="38100">
            <a:solidFill>
              <a:srgbClr val="99FF33"/>
            </a:solidFill>
            <a:prstDash val="dash"/>
            <a:round/>
            <a:headEnd type="triangle" w="sm" len="sm"/>
            <a:tailEnd type="triangle" w="sm" len="sm"/>
          </a:ln>
          <a:effectLst/>
        </p:spPr>
      </p:cxnSp>
      <p:sp>
        <p:nvSpPr>
          <p:cNvPr id="253977" name="Rectangle 25"/>
          <p:cNvSpPr>
            <a:spLocks noChangeArrowheads="1"/>
          </p:cNvSpPr>
          <p:nvPr/>
        </p:nvSpPr>
        <p:spPr bwMode="auto">
          <a:xfrm>
            <a:off x="5486400" y="1679575"/>
            <a:ext cx="3582988" cy="4035425"/>
          </a:xfrm>
          <a:prstGeom prst="rect">
            <a:avLst/>
          </a:prstGeom>
          <a:noFill/>
          <a:ln w="12700">
            <a:solidFill>
              <a:srgbClr val="99FF33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253978" name="Text Box 26"/>
          <p:cNvSpPr txBox="1">
            <a:spLocks noChangeArrowheads="1"/>
          </p:cNvSpPr>
          <p:nvPr/>
        </p:nvSpPr>
        <p:spPr bwMode="auto">
          <a:xfrm>
            <a:off x="4800600" y="1676400"/>
            <a:ext cx="381000" cy="3860800"/>
          </a:xfrm>
          <a:prstGeom prst="rect">
            <a:avLst/>
          </a:prstGeom>
          <a:noFill/>
          <a:ln w="12700">
            <a:solidFill>
              <a:srgbClr val="99FF33"/>
            </a:solidFill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E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V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A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L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U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A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B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I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L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I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D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A</a:t>
            </a:r>
          </a:p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D</a:t>
            </a:r>
            <a:endParaRPr lang="es-ES_tradnl" sz="2300">
              <a:solidFill>
                <a:schemeClr val="tx2"/>
              </a:solidFill>
              <a:latin typeface="Times New Roman" pitchFamily="18" charset="0"/>
            </a:endParaRPr>
          </a:p>
        </p:txBody>
      </p:sp>
      <p:pic>
        <p:nvPicPr>
          <p:cNvPr id="253979" name="Picture 27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3981" name="Rectangle 29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53983" name="Rectangle 31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3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3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3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3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3977" grpId="0" animBg="1"/>
      <p:bldP spid="253978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D9CC2-D036-441B-A210-36D18A6AA685}" type="slidenum">
              <a:rPr lang="es-ES"/>
              <a:pPr/>
              <a:t>22</a:t>
            </a:fld>
            <a:endParaRPr lang="es-ES"/>
          </a:p>
        </p:txBody>
      </p:sp>
      <p:sp>
        <p:nvSpPr>
          <p:cNvPr id="254978" name="Text Box 2"/>
          <p:cNvSpPr txBox="1">
            <a:spLocks noChangeArrowheads="1"/>
          </p:cNvSpPr>
          <p:nvPr/>
        </p:nvSpPr>
        <p:spPr bwMode="auto">
          <a:xfrm>
            <a:off x="1960563" y="333375"/>
            <a:ext cx="4670425" cy="503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700" b="1">
                <a:solidFill>
                  <a:schemeClr val="tx2"/>
                </a:solidFill>
                <a:latin typeface="Times New Roman" pitchFamily="18" charset="0"/>
              </a:rPr>
              <a:t>Evaluación de la evaluabilidad</a:t>
            </a:r>
            <a:endParaRPr lang="es-ES_tradnl" sz="23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54979" name="Text Box 3"/>
          <p:cNvSpPr txBox="1">
            <a:spLocks noChangeArrowheads="1"/>
          </p:cNvSpPr>
          <p:nvPr/>
        </p:nvSpPr>
        <p:spPr bwMode="auto">
          <a:xfrm>
            <a:off x="1979613" y="981075"/>
            <a:ext cx="6656387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Evaluación resumen de todos los anteriores tipos de evaluación</a:t>
            </a:r>
          </a:p>
        </p:txBody>
      </p:sp>
      <p:sp>
        <p:nvSpPr>
          <p:cNvPr id="254980" name="Text Box 4"/>
          <p:cNvSpPr txBox="1">
            <a:spLocks noChangeArrowheads="1"/>
          </p:cNvSpPr>
          <p:nvPr/>
        </p:nvSpPr>
        <p:spPr bwMode="auto">
          <a:xfrm>
            <a:off x="1166813" y="1595438"/>
            <a:ext cx="1163637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Objetivo:</a:t>
            </a:r>
          </a:p>
        </p:txBody>
      </p:sp>
      <p:sp>
        <p:nvSpPr>
          <p:cNvPr id="254981" name="Text Box 5"/>
          <p:cNvSpPr txBox="1">
            <a:spLocks noChangeArrowheads="1"/>
          </p:cNvSpPr>
          <p:nvPr/>
        </p:nvSpPr>
        <p:spPr bwMode="auto">
          <a:xfrm>
            <a:off x="1295400" y="2214563"/>
            <a:ext cx="6226175" cy="958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Para que un programa pueda evaluarse debe estar planificado sistemáticamente e implementado tal y como se ha diseñado</a:t>
            </a:r>
          </a:p>
        </p:txBody>
      </p:sp>
      <p:sp>
        <p:nvSpPr>
          <p:cNvPr id="254982" name="Text Box 6"/>
          <p:cNvSpPr txBox="1">
            <a:spLocks noChangeArrowheads="1"/>
          </p:cNvSpPr>
          <p:nvPr/>
        </p:nvSpPr>
        <p:spPr bwMode="auto">
          <a:xfrm>
            <a:off x="1136650" y="3500438"/>
            <a:ext cx="2889250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Optimización de recursos:</a:t>
            </a:r>
          </a:p>
        </p:txBody>
      </p:sp>
      <p:sp>
        <p:nvSpPr>
          <p:cNvPr id="254983" name="Text Box 7"/>
          <p:cNvSpPr txBox="1">
            <a:spLocks noChangeArrowheads="1"/>
          </p:cNvSpPr>
          <p:nvPr/>
        </p:nvSpPr>
        <p:spPr bwMode="auto">
          <a:xfrm>
            <a:off x="1406525" y="4881563"/>
            <a:ext cx="7104063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¿Se ha diseñado adecuadamente la implementación del programa?</a:t>
            </a:r>
            <a:r>
              <a:rPr lang="es-ES_tradnl" sz="1900" b="1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254984" name="Rectangle 8"/>
          <p:cNvSpPr>
            <a:spLocks noChangeArrowheads="1"/>
          </p:cNvSpPr>
          <p:nvPr/>
        </p:nvSpPr>
        <p:spPr bwMode="auto">
          <a:xfrm>
            <a:off x="1384300" y="3881438"/>
            <a:ext cx="5861050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¿Están bien definidos los objetivos y efectos esperados?</a:t>
            </a:r>
          </a:p>
        </p:txBody>
      </p:sp>
      <p:sp>
        <p:nvSpPr>
          <p:cNvPr id="254985" name="Rectangle 9"/>
          <p:cNvSpPr>
            <a:spLocks noChangeArrowheads="1"/>
          </p:cNvSpPr>
          <p:nvPr/>
        </p:nvSpPr>
        <p:spPr bwMode="auto">
          <a:xfrm>
            <a:off x="1330325" y="4346575"/>
            <a:ext cx="4367213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¿Tiene coherencia interna el programa?</a:t>
            </a:r>
            <a:r>
              <a:rPr lang="es-ES_tradnl" sz="1900" b="1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254986" name="Text Box 10"/>
          <p:cNvSpPr txBox="1">
            <a:spLocks noChangeArrowheads="1"/>
          </p:cNvSpPr>
          <p:nvPr/>
        </p:nvSpPr>
        <p:spPr bwMode="auto">
          <a:xfrm>
            <a:off x="1325563" y="5489575"/>
            <a:ext cx="4333875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¿Están de acuerdo todos los implicados?</a:t>
            </a:r>
          </a:p>
        </p:txBody>
      </p:sp>
      <p:sp>
        <p:nvSpPr>
          <p:cNvPr id="254987" name="Text Box 11"/>
          <p:cNvSpPr txBox="1">
            <a:spLocks noChangeArrowheads="1"/>
          </p:cNvSpPr>
          <p:nvPr/>
        </p:nvSpPr>
        <p:spPr bwMode="auto">
          <a:xfrm>
            <a:off x="1266825" y="6096000"/>
            <a:ext cx="4418013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¿Se han consensuado todos los objetivos?</a:t>
            </a:r>
          </a:p>
        </p:txBody>
      </p:sp>
      <p:pic>
        <p:nvPicPr>
          <p:cNvPr id="254988" name="Picture 12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4990" name="Rectangle 14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54992" name="Rectangle 16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4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4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54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54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4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4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4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4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4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4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49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4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4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4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4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4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49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49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4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54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49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49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4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4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54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4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4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4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4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4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54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4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54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54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54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54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4979" grpId="0" autoUpdateAnimBg="0"/>
      <p:bldP spid="254980" grpId="0" autoUpdateAnimBg="0"/>
      <p:bldP spid="254981" grpId="0" autoUpdateAnimBg="0"/>
      <p:bldP spid="254982" grpId="0" autoUpdateAnimBg="0"/>
      <p:bldP spid="254983" grpId="0" autoUpdateAnimBg="0"/>
      <p:bldP spid="254984" grpId="0" autoUpdateAnimBg="0"/>
      <p:bldP spid="254985" grpId="0" autoUpdateAnimBg="0"/>
      <p:bldP spid="254986" grpId="0" autoUpdateAnimBg="0"/>
      <p:bldP spid="254987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43703-AFA6-4D17-8BDF-CFBFFADC0399}" type="slidenum">
              <a:rPr lang="es-ES"/>
              <a:pPr/>
              <a:t>23</a:t>
            </a:fld>
            <a:endParaRPr lang="es-ES"/>
          </a:p>
        </p:txBody>
      </p:sp>
      <p:sp>
        <p:nvSpPr>
          <p:cNvPr id="256002" name="Text Box 2"/>
          <p:cNvSpPr txBox="1">
            <a:spLocks noChangeArrowheads="1"/>
          </p:cNvSpPr>
          <p:nvPr/>
        </p:nvSpPr>
        <p:spPr bwMode="auto">
          <a:xfrm>
            <a:off x="1692275" y="476250"/>
            <a:ext cx="5484813" cy="6699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¿Es potencialmente adecuado el programa para las personas que participan en él? (población)</a:t>
            </a:r>
          </a:p>
        </p:txBody>
      </p:sp>
      <p:sp>
        <p:nvSpPr>
          <p:cNvPr id="256003" name="Text Box 3"/>
          <p:cNvSpPr txBox="1">
            <a:spLocks noChangeArrowheads="1"/>
          </p:cNvSpPr>
          <p:nvPr/>
        </p:nvSpPr>
        <p:spPr bwMode="auto">
          <a:xfrm>
            <a:off x="1084263" y="1370013"/>
            <a:ext cx="6992937" cy="958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¿Qué opinión tienen del programa los profesionales del área de intervención?;¿Están de acuerdo y creen que es adecuado para los objetivos a alcanzar? (profesionales)</a:t>
            </a:r>
          </a:p>
        </p:txBody>
      </p:sp>
      <p:sp>
        <p:nvSpPr>
          <p:cNvPr id="256004" name="Text Box 4"/>
          <p:cNvSpPr txBox="1">
            <a:spLocks noChangeArrowheads="1"/>
          </p:cNvSpPr>
          <p:nvPr/>
        </p:nvSpPr>
        <p:spPr bwMode="auto">
          <a:xfrm>
            <a:off x="1068388" y="2571750"/>
            <a:ext cx="6299200" cy="958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¿Qué recursos han sido asignados? ¿Son suficientes?; ¿Están suficientemente detallados para su correcto uso? (recursos)</a:t>
            </a:r>
          </a:p>
        </p:txBody>
      </p:sp>
      <p:sp>
        <p:nvSpPr>
          <p:cNvPr id="256005" name="Text Box 5"/>
          <p:cNvSpPr txBox="1">
            <a:spLocks noChangeArrowheads="1"/>
          </p:cNvSpPr>
          <p:nvPr/>
        </p:nvSpPr>
        <p:spPr bwMode="auto">
          <a:xfrm>
            <a:off x="1143000" y="3798888"/>
            <a:ext cx="5562600" cy="6699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¿Cuál ha sido la participación en las actividades y actuaciones del programa? (actividades)</a:t>
            </a:r>
          </a:p>
        </p:txBody>
      </p:sp>
      <p:sp>
        <p:nvSpPr>
          <p:cNvPr id="256006" name="Text Box 6"/>
          <p:cNvSpPr txBox="1">
            <a:spLocks noChangeArrowheads="1"/>
          </p:cNvSpPr>
          <p:nvPr/>
        </p:nvSpPr>
        <p:spPr bwMode="auto">
          <a:xfrm>
            <a:off x="1068388" y="4727575"/>
            <a:ext cx="5789612" cy="6699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¿Han quedado satisfechos los usuarios con el programa?, y los profesionales,...(satisfacción)</a:t>
            </a:r>
          </a:p>
        </p:txBody>
      </p:sp>
      <p:sp>
        <p:nvSpPr>
          <p:cNvPr id="256007" name="Text Box 7"/>
          <p:cNvSpPr txBox="1">
            <a:spLocks noChangeArrowheads="1"/>
          </p:cNvSpPr>
          <p:nvPr/>
        </p:nvSpPr>
        <p:spPr bwMode="auto">
          <a:xfrm>
            <a:off x="1162050" y="5643563"/>
            <a:ext cx="6905625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¿Han ocurrido imprevistos?,¿ había previsto planes alternativos?</a:t>
            </a:r>
          </a:p>
        </p:txBody>
      </p:sp>
      <p:sp>
        <p:nvSpPr>
          <p:cNvPr id="256008" name="Text Box 8"/>
          <p:cNvSpPr txBox="1">
            <a:spLocks noChangeArrowheads="1"/>
          </p:cNvSpPr>
          <p:nvPr/>
        </p:nvSpPr>
        <p:spPr bwMode="auto">
          <a:xfrm>
            <a:off x="1617663" y="6108700"/>
            <a:ext cx="184150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endParaRPr lang="es-ES" sz="1900" b="1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256009" name="Picture 9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11" name="Rectangle 11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56013" name="Rectangle 13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6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6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60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60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60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60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60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60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60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02" grpId="0" autoUpdateAnimBg="0"/>
      <p:bldP spid="256003" grpId="0" autoUpdateAnimBg="0"/>
      <p:bldP spid="256004" grpId="0" autoUpdateAnimBg="0"/>
      <p:bldP spid="256005" grpId="0" autoUpdateAnimBg="0"/>
      <p:bldP spid="256006" grpId="0" autoUpdateAnimBg="0"/>
      <p:bldP spid="256007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26948-FEB8-4D2C-BC47-EE71E3618CD3}" type="slidenum">
              <a:rPr lang="es-ES"/>
              <a:pPr/>
              <a:t>24</a:t>
            </a:fld>
            <a:endParaRPr lang="es-ES"/>
          </a:p>
        </p:txBody>
      </p:sp>
      <p:sp>
        <p:nvSpPr>
          <p:cNvPr id="337922" name="Rectangle 2"/>
          <p:cNvSpPr>
            <a:spLocks noChangeArrowheads="1"/>
          </p:cNvSpPr>
          <p:nvPr/>
        </p:nvSpPr>
        <p:spPr bwMode="auto">
          <a:xfrm>
            <a:off x="0" y="2595563"/>
            <a:ext cx="8745538" cy="914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700" b="1">
                <a:latin typeface="Times New Roman" pitchFamily="18" charset="0"/>
              </a:rPr>
              <a:t>¿Qué decisión habría que tomar si el programa no cumple con los requisitos de la evaluabilidad?</a:t>
            </a:r>
          </a:p>
        </p:txBody>
      </p:sp>
      <p:pic>
        <p:nvPicPr>
          <p:cNvPr id="337923" name="Picture 3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25" name="Rectangle 5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37927" name="Rectangle 7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7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37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22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D3032-4F2F-4C08-98EC-BBEC7FBB085F}" type="slidenum">
              <a:rPr lang="es-ES"/>
              <a:pPr/>
              <a:t>25</a:t>
            </a:fld>
            <a:endParaRPr lang="es-ES"/>
          </a:p>
        </p:txBody>
      </p:sp>
      <p:sp>
        <p:nvSpPr>
          <p:cNvPr id="257026" name="Text Box 2"/>
          <p:cNvSpPr txBox="1">
            <a:spLocks noChangeArrowheads="1"/>
          </p:cNvSpPr>
          <p:nvPr/>
        </p:nvSpPr>
        <p:spPr bwMode="auto">
          <a:xfrm>
            <a:off x="1619250" y="260350"/>
            <a:ext cx="7524750" cy="914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700" b="1">
                <a:solidFill>
                  <a:schemeClr val="tx2"/>
                </a:solidFill>
                <a:latin typeface="Times New Roman" pitchFamily="18" charset="0"/>
              </a:rPr>
              <a:t>Cuadro comparativo evaluación sumativa vs formativa</a:t>
            </a: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 (Herman, Morris y Fitz-Gibbon, 1987)</a:t>
            </a:r>
          </a:p>
        </p:txBody>
      </p:sp>
      <p:sp>
        <p:nvSpPr>
          <p:cNvPr id="257027" name="Text Box 3"/>
          <p:cNvSpPr txBox="1">
            <a:spLocks noChangeArrowheads="1"/>
          </p:cNvSpPr>
          <p:nvPr/>
        </p:nvSpPr>
        <p:spPr bwMode="auto">
          <a:xfrm>
            <a:off x="1042988" y="1341438"/>
            <a:ext cx="1571625" cy="3508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700" b="1">
                <a:solidFill>
                  <a:schemeClr val="tx2"/>
                </a:solidFill>
                <a:latin typeface="Times New Roman" pitchFamily="18" charset="0"/>
              </a:rPr>
              <a:t>Características</a:t>
            </a:r>
          </a:p>
        </p:txBody>
      </p:sp>
      <p:sp>
        <p:nvSpPr>
          <p:cNvPr id="257028" name="Text Box 4"/>
          <p:cNvSpPr txBox="1">
            <a:spLocks noChangeArrowheads="1"/>
          </p:cNvSpPr>
          <p:nvPr/>
        </p:nvSpPr>
        <p:spPr bwMode="auto">
          <a:xfrm>
            <a:off x="3470275" y="1370013"/>
            <a:ext cx="1562100" cy="3508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700" b="1">
                <a:solidFill>
                  <a:schemeClr val="tx2"/>
                </a:solidFill>
                <a:latin typeface="Times New Roman" pitchFamily="18" charset="0"/>
              </a:rPr>
              <a:t>Eva. formativa</a:t>
            </a:r>
          </a:p>
        </p:txBody>
      </p:sp>
      <p:sp>
        <p:nvSpPr>
          <p:cNvPr id="257029" name="Text Box 5"/>
          <p:cNvSpPr txBox="1">
            <a:spLocks noChangeArrowheads="1"/>
          </p:cNvSpPr>
          <p:nvPr/>
        </p:nvSpPr>
        <p:spPr bwMode="auto">
          <a:xfrm>
            <a:off x="6515100" y="1370013"/>
            <a:ext cx="1492250" cy="3508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700" b="1">
                <a:solidFill>
                  <a:schemeClr val="tx2"/>
                </a:solidFill>
                <a:latin typeface="Times New Roman" pitchFamily="18" charset="0"/>
              </a:rPr>
              <a:t>Eva. sumativa</a:t>
            </a:r>
          </a:p>
        </p:txBody>
      </p:sp>
      <p:sp>
        <p:nvSpPr>
          <p:cNvPr id="257030" name="Text Box 6"/>
          <p:cNvSpPr txBox="1">
            <a:spLocks noChangeArrowheads="1"/>
          </p:cNvSpPr>
          <p:nvPr/>
        </p:nvSpPr>
        <p:spPr bwMode="auto">
          <a:xfrm>
            <a:off x="457200" y="2286000"/>
            <a:ext cx="1897063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Audiencia primaria</a:t>
            </a:r>
          </a:p>
        </p:txBody>
      </p:sp>
      <p:sp>
        <p:nvSpPr>
          <p:cNvPr id="257031" name="Text Box 7"/>
          <p:cNvSpPr txBox="1">
            <a:spLocks noChangeArrowheads="1"/>
          </p:cNvSpPr>
          <p:nvPr/>
        </p:nvSpPr>
        <p:spPr bwMode="auto">
          <a:xfrm>
            <a:off x="2973388" y="2060575"/>
            <a:ext cx="2528887" cy="825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Diseñadores del programa,</a:t>
            </a:r>
          </a:p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ejecutores del programa,</a:t>
            </a:r>
          </a:p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directores del programa.</a:t>
            </a:r>
          </a:p>
        </p:txBody>
      </p:sp>
      <p:sp>
        <p:nvSpPr>
          <p:cNvPr id="257032" name="Text Box 8"/>
          <p:cNvSpPr txBox="1">
            <a:spLocks noChangeArrowheads="1"/>
          </p:cNvSpPr>
          <p:nvPr/>
        </p:nvSpPr>
        <p:spPr bwMode="auto">
          <a:xfrm>
            <a:off x="6402388" y="2132013"/>
            <a:ext cx="1768475" cy="825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Políticos,</a:t>
            </a:r>
          </a:p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intereses públicos,</a:t>
            </a:r>
          </a:p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financiadores</a:t>
            </a:r>
          </a:p>
        </p:txBody>
      </p:sp>
      <p:sp>
        <p:nvSpPr>
          <p:cNvPr id="257033" name="Text Box 9"/>
          <p:cNvSpPr txBox="1">
            <a:spLocks noChangeArrowheads="1"/>
          </p:cNvSpPr>
          <p:nvPr/>
        </p:nvSpPr>
        <p:spPr bwMode="auto">
          <a:xfrm>
            <a:off x="411163" y="3810000"/>
            <a:ext cx="2484437" cy="581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Enfasis primario en la recogida de datos</a:t>
            </a:r>
          </a:p>
        </p:txBody>
      </p:sp>
      <p:sp>
        <p:nvSpPr>
          <p:cNvPr id="257034" name="Rectangle 10"/>
          <p:cNvSpPr>
            <a:spLocks noChangeArrowheads="1"/>
          </p:cNvSpPr>
          <p:nvPr/>
        </p:nvSpPr>
        <p:spPr bwMode="auto">
          <a:xfrm>
            <a:off x="3886200" y="3357563"/>
            <a:ext cx="23495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600" b="1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257035" name="Text Box 11"/>
          <p:cNvSpPr txBox="1">
            <a:spLocks noChangeArrowheads="1"/>
          </p:cNvSpPr>
          <p:nvPr/>
        </p:nvSpPr>
        <p:spPr bwMode="auto">
          <a:xfrm>
            <a:off x="2967038" y="3357563"/>
            <a:ext cx="2976562" cy="1803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- Clarificación de objetivos; </a:t>
            </a:r>
          </a:p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naturaleza del programa,</a:t>
            </a:r>
          </a:p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proceso/implementación.</a:t>
            </a:r>
          </a:p>
          <a:p>
            <a:pPr eaLnBrk="0" hangingPunct="0"/>
            <a:endParaRPr lang="es-ES_tradnl" sz="1600" b="1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-Microanálisis de la implementación/ejecución, Proceso/resultados.</a:t>
            </a:r>
          </a:p>
        </p:txBody>
      </p:sp>
      <p:sp>
        <p:nvSpPr>
          <p:cNvPr id="257036" name="Text Box 12"/>
          <p:cNvSpPr txBox="1">
            <a:spLocks noChangeArrowheads="1"/>
          </p:cNvSpPr>
          <p:nvPr/>
        </p:nvSpPr>
        <p:spPr bwMode="auto">
          <a:xfrm>
            <a:off x="6402388" y="3500438"/>
            <a:ext cx="2589212" cy="13144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Documentación sobre resultados</a:t>
            </a:r>
          </a:p>
          <a:p>
            <a:pPr eaLnBrk="0" hangingPunct="0"/>
            <a:endParaRPr lang="es-ES_tradnl" sz="1600" b="1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Documentación sobre ejecución.</a:t>
            </a:r>
          </a:p>
        </p:txBody>
      </p:sp>
      <p:sp>
        <p:nvSpPr>
          <p:cNvPr id="257037" name="Rectangle 13"/>
          <p:cNvSpPr>
            <a:spLocks noChangeArrowheads="1"/>
          </p:cNvSpPr>
          <p:nvPr/>
        </p:nvSpPr>
        <p:spPr bwMode="auto">
          <a:xfrm>
            <a:off x="228600" y="5561013"/>
            <a:ext cx="2686050" cy="825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Rol primario de los diseñadores y ejecutores del programa</a:t>
            </a:r>
          </a:p>
        </p:txBody>
      </p:sp>
      <p:sp>
        <p:nvSpPr>
          <p:cNvPr id="257038" name="Text Box 14"/>
          <p:cNvSpPr txBox="1">
            <a:spLocks noChangeArrowheads="1"/>
          </p:cNvSpPr>
          <p:nvPr/>
        </p:nvSpPr>
        <p:spPr bwMode="auto">
          <a:xfrm>
            <a:off x="2978150" y="5619750"/>
            <a:ext cx="2035175" cy="4429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Colaboradores</a:t>
            </a:r>
            <a:endParaRPr lang="es-ES_tradnl" sz="16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57039" name="Text Box 15"/>
          <p:cNvSpPr txBox="1">
            <a:spLocks noChangeArrowheads="1"/>
          </p:cNvSpPr>
          <p:nvPr/>
        </p:nvSpPr>
        <p:spPr bwMode="auto">
          <a:xfrm>
            <a:off x="6049963" y="5643563"/>
            <a:ext cx="2408237" cy="7937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Proveedores de datos</a:t>
            </a:r>
            <a:endParaRPr lang="es-ES_tradnl" sz="16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57040" name="Line 16"/>
          <p:cNvSpPr>
            <a:spLocks noChangeShapeType="1"/>
          </p:cNvSpPr>
          <p:nvPr/>
        </p:nvSpPr>
        <p:spPr bwMode="auto">
          <a:xfrm>
            <a:off x="0" y="1833563"/>
            <a:ext cx="9144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57041" name="Line 17"/>
          <p:cNvSpPr>
            <a:spLocks noChangeShapeType="1"/>
          </p:cNvSpPr>
          <p:nvPr/>
        </p:nvSpPr>
        <p:spPr bwMode="auto">
          <a:xfrm>
            <a:off x="0" y="2976563"/>
            <a:ext cx="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57042" name="Line 18"/>
          <p:cNvSpPr>
            <a:spLocks noChangeShapeType="1"/>
          </p:cNvSpPr>
          <p:nvPr/>
        </p:nvSpPr>
        <p:spPr bwMode="auto">
          <a:xfrm>
            <a:off x="0" y="3119438"/>
            <a:ext cx="9144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57043" name="Line 19"/>
          <p:cNvSpPr>
            <a:spLocks noChangeShapeType="1"/>
          </p:cNvSpPr>
          <p:nvPr/>
        </p:nvSpPr>
        <p:spPr bwMode="auto">
          <a:xfrm>
            <a:off x="0" y="5334000"/>
            <a:ext cx="9144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57045" name="Line 21"/>
          <p:cNvSpPr>
            <a:spLocks noChangeShapeType="1"/>
          </p:cNvSpPr>
          <p:nvPr/>
        </p:nvSpPr>
        <p:spPr bwMode="auto">
          <a:xfrm>
            <a:off x="2743200" y="1452563"/>
            <a:ext cx="0" cy="5024437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57046" name="Line 22"/>
          <p:cNvSpPr>
            <a:spLocks noChangeShapeType="1"/>
          </p:cNvSpPr>
          <p:nvPr/>
        </p:nvSpPr>
        <p:spPr bwMode="auto">
          <a:xfrm>
            <a:off x="5791200" y="1452563"/>
            <a:ext cx="0" cy="5024437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pic>
        <p:nvPicPr>
          <p:cNvPr id="257047" name="Picture 23" descr="marca-tinta-negro_150x133"/>
          <p:cNvPicPr>
            <a:picLocks noChangeAspect="1" noChangeArrowheads="1"/>
          </p:cNvPicPr>
          <p:nvPr/>
        </p:nvPicPr>
        <p:blipFill>
          <a:blip r:embed="rId2" cstate="print">
            <a:lum bright="12000"/>
          </a:blip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7049" name="Rectangle 25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257051" name="Rectangle 27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7030" grpId="0" autoUpdateAnimBg="0"/>
      <p:bldP spid="257031" grpId="0" autoUpdateAnimBg="0"/>
      <p:bldP spid="257032" grpId="0" autoUpdateAnimBg="0"/>
      <p:bldP spid="257033" grpId="0" autoUpdateAnimBg="0"/>
      <p:bldP spid="257035" grpId="0" autoUpdateAnimBg="0"/>
      <p:bldP spid="257036" grpId="0" autoUpdateAnimBg="0"/>
      <p:bldP spid="257037" grpId="0" autoUpdateAnimBg="0"/>
      <p:bldP spid="257038" grpId="0" autoUpdateAnimBg="0"/>
      <p:bldP spid="257039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ED737-CBA4-441E-9FE0-BEAAC87292B3}" type="slidenum">
              <a:rPr lang="es-ES"/>
              <a:pPr/>
              <a:t>26</a:t>
            </a:fld>
            <a:endParaRPr lang="es-ES"/>
          </a:p>
        </p:txBody>
      </p:sp>
      <p:sp>
        <p:nvSpPr>
          <p:cNvPr id="338946" name="Text Box 2"/>
          <p:cNvSpPr txBox="1">
            <a:spLocks noChangeArrowheads="1"/>
          </p:cNvSpPr>
          <p:nvPr/>
        </p:nvSpPr>
        <p:spPr bwMode="auto">
          <a:xfrm>
            <a:off x="1763713" y="333375"/>
            <a:ext cx="7380287" cy="914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700" b="1">
                <a:solidFill>
                  <a:schemeClr val="tx2"/>
                </a:solidFill>
                <a:latin typeface="Times New Roman" pitchFamily="18" charset="0"/>
              </a:rPr>
              <a:t>Cuadro comparativo evaluación sumativa vs formativa</a:t>
            </a: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 (Herman, Morris y Fitz-Gibbon, 1987)</a:t>
            </a:r>
          </a:p>
        </p:txBody>
      </p:sp>
      <p:sp>
        <p:nvSpPr>
          <p:cNvPr id="338947" name="Text Box 3"/>
          <p:cNvSpPr txBox="1">
            <a:spLocks noChangeArrowheads="1"/>
          </p:cNvSpPr>
          <p:nvPr/>
        </p:nvSpPr>
        <p:spPr bwMode="auto">
          <a:xfrm>
            <a:off x="1116013" y="1412875"/>
            <a:ext cx="1571625" cy="3508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700" b="1">
                <a:solidFill>
                  <a:schemeClr val="tx2"/>
                </a:solidFill>
                <a:latin typeface="Times New Roman" pitchFamily="18" charset="0"/>
              </a:rPr>
              <a:t>Características</a:t>
            </a:r>
          </a:p>
        </p:txBody>
      </p:sp>
      <p:sp>
        <p:nvSpPr>
          <p:cNvPr id="338948" name="Text Box 4"/>
          <p:cNvSpPr txBox="1">
            <a:spLocks noChangeArrowheads="1"/>
          </p:cNvSpPr>
          <p:nvPr/>
        </p:nvSpPr>
        <p:spPr bwMode="auto">
          <a:xfrm>
            <a:off x="3470275" y="1370013"/>
            <a:ext cx="1562100" cy="3508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700" b="1">
                <a:solidFill>
                  <a:schemeClr val="tx2"/>
                </a:solidFill>
                <a:latin typeface="Times New Roman" pitchFamily="18" charset="0"/>
              </a:rPr>
              <a:t>Eva. formativa</a:t>
            </a:r>
          </a:p>
        </p:txBody>
      </p:sp>
      <p:sp>
        <p:nvSpPr>
          <p:cNvPr id="338949" name="Text Box 5"/>
          <p:cNvSpPr txBox="1">
            <a:spLocks noChangeArrowheads="1"/>
          </p:cNvSpPr>
          <p:nvPr/>
        </p:nvSpPr>
        <p:spPr bwMode="auto">
          <a:xfrm>
            <a:off x="6515100" y="1370013"/>
            <a:ext cx="1492250" cy="3508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700" b="1">
                <a:solidFill>
                  <a:schemeClr val="tx2"/>
                </a:solidFill>
                <a:latin typeface="Times New Roman" pitchFamily="18" charset="0"/>
              </a:rPr>
              <a:t>Eva. sumativa</a:t>
            </a:r>
          </a:p>
        </p:txBody>
      </p:sp>
      <p:sp>
        <p:nvSpPr>
          <p:cNvPr id="338950" name="Text Box 6"/>
          <p:cNvSpPr txBox="1">
            <a:spLocks noChangeArrowheads="1"/>
          </p:cNvSpPr>
          <p:nvPr/>
        </p:nvSpPr>
        <p:spPr bwMode="auto">
          <a:xfrm>
            <a:off x="131763" y="2286000"/>
            <a:ext cx="255270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Rol primario del evaluador</a:t>
            </a:r>
          </a:p>
        </p:txBody>
      </p:sp>
      <p:sp>
        <p:nvSpPr>
          <p:cNvPr id="338953" name="Text Box 9"/>
          <p:cNvSpPr txBox="1">
            <a:spLocks noChangeArrowheads="1"/>
          </p:cNvSpPr>
          <p:nvPr/>
        </p:nvSpPr>
        <p:spPr bwMode="auto">
          <a:xfrm>
            <a:off x="0" y="3429000"/>
            <a:ext cx="2484438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Metodología típica</a:t>
            </a:r>
          </a:p>
        </p:txBody>
      </p:sp>
      <p:sp>
        <p:nvSpPr>
          <p:cNvPr id="338954" name="Rectangle 10"/>
          <p:cNvSpPr>
            <a:spLocks noChangeArrowheads="1"/>
          </p:cNvSpPr>
          <p:nvPr/>
        </p:nvSpPr>
        <p:spPr bwMode="auto">
          <a:xfrm>
            <a:off x="3886200" y="3357563"/>
            <a:ext cx="23495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600" b="1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338955" name="Text Box 11"/>
          <p:cNvSpPr txBox="1">
            <a:spLocks noChangeArrowheads="1"/>
          </p:cNvSpPr>
          <p:nvPr/>
        </p:nvSpPr>
        <p:spPr bwMode="auto">
          <a:xfrm>
            <a:off x="2895600" y="3429000"/>
            <a:ext cx="2976563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Cualitativa y cuantitativa</a:t>
            </a:r>
          </a:p>
        </p:txBody>
      </p:sp>
      <p:sp>
        <p:nvSpPr>
          <p:cNvPr id="338956" name="Text Box 12"/>
          <p:cNvSpPr txBox="1">
            <a:spLocks noChangeArrowheads="1"/>
          </p:cNvSpPr>
          <p:nvPr/>
        </p:nvSpPr>
        <p:spPr bwMode="auto">
          <a:xfrm>
            <a:off x="6021388" y="3476625"/>
            <a:ext cx="2970212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Cuantitativa, a veces cualitativa</a:t>
            </a:r>
          </a:p>
        </p:txBody>
      </p:sp>
      <p:sp>
        <p:nvSpPr>
          <p:cNvPr id="338957" name="Rectangle 13"/>
          <p:cNvSpPr>
            <a:spLocks noChangeArrowheads="1"/>
          </p:cNvSpPr>
          <p:nvPr/>
        </p:nvSpPr>
        <p:spPr bwMode="auto">
          <a:xfrm>
            <a:off x="211138" y="4500563"/>
            <a:ext cx="2684462" cy="581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Frecuencia de recogida de datos</a:t>
            </a:r>
          </a:p>
        </p:txBody>
      </p:sp>
      <p:sp>
        <p:nvSpPr>
          <p:cNvPr id="338958" name="Text Box 14"/>
          <p:cNvSpPr txBox="1">
            <a:spLocks noChangeArrowheads="1"/>
          </p:cNvSpPr>
          <p:nvPr/>
        </p:nvSpPr>
        <p:spPr bwMode="auto">
          <a:xfrm>
            <a:off x="3398838" y="2214563"/>
            <a:ext cx="1563687" cy="4429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Interactivo</a:t>
            </a:r>
            <a:endParaRPr lang="es-ES_tradnl" sz="16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338959" name="Text Box 15"/>
          <p:cNvSpPr txBox="1">
            <a:spLocks noChangeArrowheads="1"/>
          </p:cNvSpPr>
          <p:nvPr/>
        </p:nvSpPr>
        <p:spPr bwMode="auto">
          <a:xfrm>
            <a:off x="6172200" y="2214563"/>
            <a:ext cx="2413000" cy="4429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Independiente</a:t>
            </a:r>
            <a:endParaRPr lang="es-ES_tradnl" sz="16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338960" name="Line 16"/>
          <p:cNvSpPr>
            <a:spLocks noChangeShapeType="1"/>
          </p:cNvSpPr>
          <p:nvPr/>
        </p:nvSpPr>
        <p:spPr bwMode="auto">
          <a:xfrm>
            <a:off x="0" y="1833563"/>
            <a:ext cx="9144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338961" name="Line 17"/>
          <p:cNvSpPr>
            <a:spLocks noChangeShapeType="1"/>
          </p:cNvSpPr>
          <p:nvPr/>
        </p:nvSpPr>
        <p:spPr bwMode="auto">
          <a:xfrm>
            <a:off x="0" y="2976563"/>
            <a:ext cx="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338962" name="Line 18"/>
          <p:cNvSpPr>
            <a:spLocks noChangeShapeType="1"/>
          </p:cNvSpPr>
          <p:nvPr/>
        </p:nvSpPr>
        <p:spPr bwMode="auto">
          <a:xfrm>
            <a:off x="0" y="3119438"/>
            <a:ext cx="9144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338964" name="Line 20"/>
          <p:cNvSpPr>
            <a:spLocks noChangeShapeType="1"/>
          </p:cNvSpPr>
          <p:nvPr/>
        </p:nvSpPr>
        <p:spPr bwMode="auto">
          <a:xfrm>
            <a:off x="2743200" y="1452563"/>
            <a:ext cx="0" cy="5024437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338965" name="Line 21"/>
          <p:cNvSpPr>
            <a:spLocks noChangeShapeType="1"/>
          </p:cNvSpPr>
          <p:nvPr/>
        </p:nvSpPr>
        <p:spPr bwMode="auto">
          <a:xfrm>
            <a:off x="5791200" y="1452563"/>
            <a:ext cx="0" cy="5024437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338966" name="Rectangle 22"/>
          <p:cNvSpPr>
            <a:spLocks noChangeArrowheads="1"/>
          </p:cNvSpPr>
          <p:nvPr/>
        </p:nvSpPr>
        <p:spPr bwMode="auto">
          <a:xfrm>
            <a:off x="2895600" y="4500563"/>
            <a:ext cx="2686050" cy="581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Durante el periodo de monitorización</a:t>
            </a:r>
          </a:p>
        </p:txBody>
      </p:sp>
      <p:sp>
        <p:nvSpPr>
          <p:cNvPr id="338967" name="Rectangle 23"/>
          <p:cNvSpPr>
            <a:spLocks noChangeArrowheads="1"/>
          </p:cNvSpPr>
          <p:nvPr/>
        </p:nvSpPr>
        <p:spPr bwMode="auto">
          <a:xfrm>
            <a:off x="6858000" y="4572000"/>
            <a:ext cx="1449388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Limitada</a:t>
            </a:r>
          </a:p>
        </p:txBody>
      </p:sp>
      <p:sp>
        <p:nvSpPr>
          <p:cNvPr id="338968" name="Rectangle 24"/>
          <p:cNvSpPr>
            <a:spLocks noChangeArrowheads="1"/>
          </p:cNvSpPr>
          <p:nvPr/>
        </p:nvSpPr>
        <p:spPr bwMode="auto">
          <a:xfrm>
            <a:off x="457200" y="5561013"/>
            <a:ext cx="45720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algn="ctr" eaLnBrk="0" hangingPunct="0"/>
            <a:endParaRPr lang="es-ES" sz="1600" b="1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338970" name="Rectangle 26"/>
          <p:cNvSpPr>
            <a:spLocks noChangeArrowheads="1"/>
          </p:cNvSpPr>
          <p:nvPr/>
        </p:nvSpPr>
        <p:spPr bwMode="auto">
          <a:xfrm>
            <a:off x="133350" y="5561013"/>
            <a:ext cx="268605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Mecanismos de información</a:t>
            </a:r>
          </a:p>
        </p:txBody>
      </p:sp>
      <p:sp>
        <p:nvSpPr>
          <p:cNvPr id="338971" name="Rectangle 27"/>
          <p:cNvSpPr>
            <a:spLocks noChangeArrowheads="1"/>
          </p:cNvSpPr>
          <p:nvPr/>
        </p:nvSpPr>
        <p:spPr bwMode="auto">
          <a:xfrm>
            <a:off x="3181350" y="5608638"/>
            <a:ext cx="268605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Discusión / encuentros</a:t>
            </a:r>
          </a:p>
        </p:txBody>
      </p:sp>
      <p:sp>
        <p:nvSpPr>
          <p:cNvPr id="338972" name="Rectangle 28"/>
          <p:cNvSpPr>
            <a:spLocks noChangeArrowheads="1"/>
          </p:cNvSpPr>
          <p:nvPr/>
        </p:nvSpPr>
        <p:spPr bwMode="auto">
          <a:xfrm>
            <a:off x="6402388" y="5608638"/>
            <a:ext cx="2208212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Informes formales</a:t>
            </a:r>
          </a:p>
        </p:txBody>
      </p:sp>
      <p:sp>
        <p:nvSpPr>
          <p:cNvPr id="338973" name="Line 29"/>
          <p:cNvSpPr>
            <a:spLocks noChangeShapeType="1"/>
          </p:cNvSpPr>
          <p:nvPr/>
        </p:nvSpPr>
        <p:spPr bwMode="auto">
          <a:xfrm>
            <a:off x="0" y="4119563"/>
            <a:ext cx="9144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338974" name="Line 30"/>
          <p:cNvSpPr>
            <a:spLocks noChangeShapeType="1"/>
          </p:cNvSpPr>
          <p:nvPr/>
        </p:nvSpPr>
        <p:spPr bwMode="auto">
          <a:xfrm>
            <a:off x="0" y="5334000"/>
            <a:ext cx="9144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pic>
        <p:nvPicPr>
          <p:cNvPr id="338975" name="Picture 31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977" name="Rectangle 33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38979" name="Rectangle 35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950" grpId="0" autoUpdateAnimBg="0"/>
      <p:bldP spid="338953" grpId="0" autoUpdateAnimBg="0"/>
      <p:bldP spid="338955" grpId="0" autoUpdateAnimBg="0"/>
      <p:bldP spid="338956" grpId="0" autoUpdateAnimBg="0"/>
      <p:bldP spid="338957" grpId="0" autoUpdateAnimBg="0"/>
      <p:bldP spid="338958" grpId="0" autoUpdateAnimBg="0"/>
      <p:bldP spid="338959" grpId="0" autoUpdateAnimBg="0"/>
      <p:bldP spid="338966" grpId="0" autoUpdateAnimBg="0"/>
      <p:bldP spid="338967" grpId="0" autoUpdateAnimBg="0"/>
      <p:bldP spid="338970" grpId="0" autoUpdateAnimBg="0"/>
      <p:bldP spid="338971" grpId="0" autoUpdateAnimBg="0"/>
      <p:bldP spid="338972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633FB-5E09-4CCD-8BB3-C3E862A38BA4}" type="slidenum">
              <a:rPr lang="es-ES"/>
              <a:pPr/>
              <a:t>27</a:t>
            </a:fld>
            <a:endParaRPr lang="es-ES"/>
          </a:p>
        </p:txBody>
      </p:sp>
      <p:sp>
        <p:nvSpPr>
          <p:cNvPr id="339970" name="Text Box 2"/>
          <p:cNvSpPr txBox="1">
            <a:spLocks noChangeArrowheads="1"/>
          </p:cNvSpPr>
          <p:nvPr/>
        </p:nvSpPr>
        <p:spPr bwMode="auto">
          <a:xfrm>
            <a:off x="1619250" y="155575"/>
            <a:ext cx="7143750" cy="914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700" b="1">
                <a:solidFill>
                  <a:schemeClr val="tx2"/>
                </a:solidFill>
                <a:latin typeface="Times New Roman" pitchFamily="18" charset="0"/>
              </a:rPr>
              <a:t>Cuadro comparativo evaluación sumativa vs formativa </a:t>
            </a: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(Herman, Morris y Fitz-Gibbon, 1987) </a:t>
            </a:r>
          </a:p>
        </p:txBody>
      </p:sp>
      <p:sp>
        <p:nvSpPr>
          <p:cNvPr id="339971" name="Text Box 3"/>
          <p:cNvSpPr txBox="1">
            <a:spLocks noChangeArrowheads="1"/>
          </p:cNvSpPr>
          <p:nvPr/>
        </p:nvSpPr>
        <p:spPr bwMode="auto">
          <a:xfrm>
            <a:off x="1116013" y="1341438"/>
            <a:ext cx="1571625" cy="3508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700" b="1">
                <a:solidFill>
                  <a:schemeClr val="tx2"/>
                </a:solidFill>
                <a:latin typeface="Times New Roman" pitchFamily="18" charset="0"/>
              </a:rPr>
              <a:t>Características</a:t>
            </a:r>
          </a:p>
        </p:txBody>
      </p:sp>
      <p:sp>
        <p:nvSpPr>
          <p:cNvPr id="339972" name="Text Box 4"/>
          <p:cNvSpPr txBox="1">
            <a:spLocks noChangeArrowheads="1"/>
          </p:cNvSpPr>
          <p:nvPr/>
        </p:nvSpPr>
        <p:spPr bwMode="auto">
          <a:xfrm>
            <a:off x="3470275" y="1370013"/>
            <a:ext cx="1562100" cy="3508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700" b="1">
                <a:solidFill>
                  <a:schemeClr val="tx2"/>
                </a:solidFill>
                <a:latin typeface="Times New Roman" pitchFamily="18" charset="0"/>
              </a:rPr>
              <a:t>Eva. formativa</a:t>
            </a:r>
          </a:p>
        </p:txBody>
      </p:sp>
      <p:sp>
        <p:nvSpPr>
          <p:cNvPr id="339973" name="Text Box 5"/>
          <p:cNvSpPr txBox="1">
            <a:spLocks noChangeArrowheads="1"/>
          </p:cNvSpPr>
          <p:nvPr/>
        </p:nvSpPr>
        <p:spPr bwMode="auto">
          <a:xfrm>
            <a:off x="6515100" y="1370013"/>
            <a:ext cx="1492250" cy="3508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700" b="1">
                <a:solidFill>
                  <a:schemeClr val="tx2"/>
                </a:solidFill>
                <a:latin typeface="Times New Roman" pitchFamily="18" charset="0"/>
              </a:rPr>
              <a:t>Eva. sumativa</a:t>
            </a:r>
          </a:p>
        </p:txBody>
      </p:sp>
      <p:sp>
        <p:nvSpPr>
          <p:cNvPr id="339974" name="Text Box 6"/>
          <p:cNvSpPr txBox="1">
            <a:spLocks noChangeArrowheads="1"/>
          </p:cNvSpPr>
          <p:nvPr/>
        </p:nvSpPr>
        <p:spPr bwMode="auto">
          <a:xfrm>
            <a:off x="0" y="3656013"/>
            <a:ext cx="2459038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Enfasis en el informe final</a:t>
            </a:r>
          </a:p>
        </p:txBody>
      </p:sp>
      <p:sp>
        <p:nvSpPr>
          <p:cNvPr id="339976" name="Rectangle 8"/>
          <p:cNvSpPr>
            <a:spLocks noChangeArrowheads="1"/>
          </p:cNvSpPr>
          <p:nvPr/>
        </p:nvSpPr>
        <p:spPr bwMode="auto">
          <a:xfrm>
            <a:off x="3886200" y="3357563"/>
            <a:ext cx="23495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1600" b="1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339982" name="Line 14"/>
          <p:cNvSpPr>
            <a:spLocks noChangeShapeType="1"/>
          </p:cNvSpPr>
          <p:nvPr/>
        </p:nvSpPr>
        <p:spPr bwMode="auto">
          <a:xfrm>
            <a:off x="0" y="1833563"/>
            <a:ext cx="914400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339983" name="Line 15"/>
          <p:cNvSpPr>
            <a:spLocks noChangeShapeType="1"/>
          </p:cNvSpPr>
          <p:nvPr/>
        </p:nvSpPr>
        <p:spPr bwMode="auto">
          <a:xfrm>
            <a:off x="0" y="2976563"/>
            <a:ext cx="0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339985" name="Line 17"/>
          <p:cNvSpPr>
            <a:spLocks noChangeShapeType="1"/>
          </p:cNvSpPr>
          <p:nvPr/>
        </p:nvSpPr>
        <p:spPr bwMode="auto">
          <a:xfrm>
            <a:off x="2743200" y="1452563"/>
            <a:ext cx="0" cy="5024437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339986" name="Line 18"/>
          <p:cNvSpPr>
            <a:spLocks noChangeShapeType="1"/>
          </p:cNvSpPr>
          <p:nvPr/>
        </p:nvSpPr>
        <p:spPr bwMode="auto">
          <a:xfrm>
            <a:off x="5791200" y="1452563"/>
            <a:ext cx="0" cy="5024437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339989" name="Rectangle 21"/>
          <p:cNvSpPr>
            <a:spLocks noChangeArrowheads="1"/>
          </p:cNvSpPr>
          <p:nvPr/>
        </p:nvSpPr>
        <p:spPr bwMode="auto">
          <a:xfrm>
            <a:off x="457200" y="5561013"/>
            <a:ext cx="45720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algn="ctr" eaLnBrk="0" hangingPunct="0"/>
            <a:endParaRPr lang="es-ES" sz="1600" b="1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339990" name="Rectangle 22"/>
          <p:cNvSpPr>
            <a:spLocks noChangeArrowheads="1"/>
          </p:cNvSpPr>
          <p:nvPr/>
        </p:nvSpPr>
        <p:spPr bwMode="auto">
          <a:xfrm>
            <a:off x="4481513" y="2571750"/>
            <a:ext cx="184150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endParaRPr lang="es-ES" sz="1600" b="1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339996" name="Text Box 28"/>
          <p:cNvSpPr txBox="1">
            <a:spLocks noChangeArrowheads="1"/>
          </p:cNvSpPr>
          <p:nvPr/>
        </p:nvSpPr>
        <p:spPr bwMode="auto">
          <a:xfrm>
            <a:off x="2819400" y="2822575"/>
            <a:ext cx="2887663" cy="2535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- Relaciones entre elementos del proceso</a:t>
            </a:r>
          </a:p>
          <a:p>
            <a:pPr eaLnBrk="0" hangingPunct="0"/>
            <a:endParaRPr lang="es-ES_tradnl" sz="1600" b="1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- “micro” relaciones entre contexto-proceso.</a:t>
            </a:r>
          </a:p>
          <a:p>
            <a:pPr eaLnBrk="0" hangingPunct="0"/>
            <a:endParaRPr lang="es-ES_tradnl" sz="1600" b="1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- Relaciones proceso y resultados, implicados para la práctica del programa; cambio en operaciones.</a:t>
            </a:r>
          </a:p>
        </p:txBody>
      </p:sp>
      <p:sp>
        <p:nvSpPr>
          <p:cNvPr id="339997" name="Text Box 29"/>
          <p:cNvSpPr txBox="1">
            <a:spLocks noChangeArrowheads="1"/>
          </p:cNvSpPr>
          <p:nvPr/>
        </p:nvSpPr>
        <p:spPr bwMode="auto">
          <a:xfrm>
            <a:off x="5943600" y="3119438"/>
            <a:ext cx="2887663" cy="1803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- Relaciones “macro”, contexto, proceso, resultados.</a:t>
            </a:r>
          </a:p>
          <a:p>
            <a:pPr eaLnBrk="0" hangingPunct="0"/>
            <a:endParaRPr lang="es-ES_tradnl" sz="1600" b="1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endParaRPr lang="es-ES_tradnl" sz="1600" b="1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600" b="1">
                <a:solidFill>
                  <a:schemeClr val="tx2"/>
                </a:solidFill>
                <a:latin typeface="Times New Roman" pitchFamily="18" charset="0"/>
              </a:rPr>
              <a:t>- Implicaciones para la política, controles administrativos y dirección.</a:t>
            </a:r>
          </a:p>
        </p:txBody>
      </p:sp>
      <p:pic>
        <p:nvPicPr>
          <p:cNvPr id="339998" name="Picture 30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0000" name="Rectangle 32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40002" name="Rectangle 34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9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9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9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9974" grpId="0" autoUpdateAnimBg="0"/>
      <p:bldP spid="339996" grpId="0" autoUpdateAnimBg="0"/>
      <p:bldP spid="339997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1653F-77C2-4FC4-8FD1-C197A97C9CF1}" type="slidenum">
              <a:rPr lang="es-ES"/>
              <a:pPr/>
              <a:t>28</a:t>
            </a:fld>
            <a:endParaRPr lang="es-ES"/>
          </a:p>
        </p:txBody>
      </p:sp>
      <p:sp>
        <p:nvSpPr>
          <p:cNvPr id="134146" name="Text Box 2"/>
          <p:cNvSpPr txBox="1">
            <a:spLocks noChangeArrowheads="1"/>
          </p:cNvSpPr>
          <p:nvPr/>
        </p:nvSpPr>
        <p:spPr bwMode="auto">
          <a:xfrm>
            <a:off x="1835150" y="333375"/>
            <a:ext cx="7589838" cy="27543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eaLnBrk="0" hangingPunct="0"/>
            <a:r>
              <a:rPr lang="es-ES_tradnl" sz="2300" b="1">
                <a:solidFill>
                  <a:schemeClr val="tx2"/>
                </a:solidFill>
                <a:latin typeface="Times New Roman" pitchFamily="18" charset="0"/>
              </a:rPr>
              <a:t>A modo de conclusiones:</a:t>
            </a:r>
            <a:endParaRPr lang="es-ES_tradnl" sz="1900" b="1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endParaRPr lang="es-ES_tradnl" sz="1900" b="1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Interconexión programación -evaluación.</a:t>
            </a:r>
          </a:p>
          <a:p>
            <a:pPr eaLnBrk="0" hangingPunct="0"/>
            <a:endParaRPr lang="es-ES_tradnl" sz="1900" b="1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Interconexión entre evaluación sumativa y formativa.</a:t>
            </a:r>
          </a:p>
          <a:p>
            <a:pPr eaLnBrk="0" hangingPunct="0">
              <a:buFontTx/>
              <a:buChar char="•"/>
            </a:pPr>
            <a:endParaRPr lang="es-ES_tradnl" sz="1900" b="1">
              <a:solidFill>
                <a:schemeClr val="tx2"/>
              </a:solidFill>
              <a:latin typeface="Times New Roman" pitchFamily="18" charset="0"/>
            </a:endParaRPr>
          </a:p>
          <a:p>
            <a:pPr eaLnBrk="0" hangingPunct="0"/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Potenciación de participación de distintos implicados para la delimitación más precisa posible de la interconexión programación-evaluación. </a:t>
            </a:r>
          </a:p>
        </p:txBody>
      </p:sp>
      <p:sp>
        <p:nvSpPr>
          <p:cNvPr id="134147" name="Text Box 3"/>
          <p:cNvSpPr txBox="1">
            <a:spLocks noChangeArrowheads="1"/>
          </p:cNvSpPr>
          <p:nvPr/>
        </p:nvSpPr>
        <p:spPr bwMode="auto">
          <a:xfrm>
            <a:off x="1979613" y="3284538"/>
            <a:ext cx="3868737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Utilidad de resultados evaluativos. </a:t>
            </a:r>
          </a:p>
        </p:txBody>
      </p:sp>
      <p:sp>
        <p:nvSpPr>
          <p:cNvPr id="134148" name="Text Box 4"/>
          <p:cNvSpPr txBox="1">
            <a:spLocks noChangeArrowheads="1"/>
          </p:cNvSpPr>
          <p:nvPr/>
        </p:nvSpPr>
        <p:spPr bwMode="auto">
          <a:xfrm>
            <a:off x="1979613" y="3860800"/>
            <a:ext cx="4559300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Factibilidad y viabilidad de la evaluación.</a:t>
            </a:r>
          </a:p>
        </p:txBody>
      </p:sp>
      <p:sp>
        <p:nvSpPr>
          <p:cNvPr id="134149" name="Text Box 5"/>
          <p:cNvSpPr txBox="1">
            <a:spLocks noChangeArrowheads="1"/>
          </p:cNvSpPr>
          <p:nvPr/>
        </p:nvSpPr>
        <p:spPr bwMode="auto">
          <a:xfrm>
            <a:off x="1979613" y="4508500"/>
            <a:ext cx="5489575" cy="38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1900" b="1">
                <a:solidFill>
                  <a:schemeClr val="tx2"/>
                </a:solidFill>
                <a:latin typeface="Times New Roman" pitchFamily="18" charset="0"/>
              </a:rPr>
              <a:t>Aumenta la precisión y exactitud  de la evaluación.</a:t>
            </a:r>
          </a:p>
        </p:txBody>
      </p:sp>
      <p:sp>
        <p:nvSpPr>
          <p:cNvPr id="134150" name="Line 6"/>
          <p:cNvSpPr>
            <a:spLocks noChangeShapeType="1"/>
          </p:cNvSpPr>
          <p:nvPr/>
        </p:nvSpPr>
        <p:spPr bwMode="auto">
          <a:xfrm>
            <a:off x="457200" y="1833563"/>
            <a:ext cx="611188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  <a:effectLst/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134151" name="Line 7"/>
          <p:cNvSpPr>
            <a:spLocks noChangeShapeType="1"/>
          </p:cNvSpPr>
          <p:nvPr/>
        </p:nvSpPr>
        <p:spPr bwMode="auto">
          <a:xfrm>
            <a:off x="457200" y="2441575"/>
            <a:ext cx="611188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  <a:effectLst/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134152" name="Line 8"/>
          <p:cNvSpPr>
            <a:spLocks noChangeShapeType="1"/>
          </p:cNvSpPr>
          <p:nvPr/>
        </p:nvSpPr>
        <p:spPr bwMode="auto">
          <a:xfrm>
            <a:off x="457200" y="1214438"/>
            <a:ext cx="611188" cy="0"/>
          </a:xfrm>
          <a:prstGeom prst="line">
            <a:avLst/>
          </a:prstGeom>
          <a:noFill/>
          <a:ln w="12700">
            <a:solidFill>
              <a:srgbClr val="99FF33"/>
            </a:solidFill>
            <a:round/>
            <a:headEnd/>
            <a:tailEnd type="triangle" w="med" len="med"/>
          </a:ln>
          <a:effectLst/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134153" name="Text Box 9"/>
          <p:cNvSpPr txBox="1">
            <a:spLocks noChangeArrowheads="1"/>
          </p:cNvSpPr>
          <p:nvPr/>
        </p:nvSpPr>
        <p:spPr bwMode="auto">
          <a:xfrm>
            <a:off x="2732088" y="5180013"/>
            <a:ext cx="285750" cy="4429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>
              <a:buFontTx/>
              <a:buChar char="•"/>
            </a:pPr>
            <a:endParaRPr lang="es-ES" sz="230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134154" name="Picture 10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4156" name="Rectangle 12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134158" name="Rectangle 14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4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4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4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4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4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4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4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4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4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4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7" grpId="0" autoUpdateAnimBg="0"/>
      <p:bldP spid="134148" grpId="0" autoUpdateAnimBg="0"/>
      <p:bldP spid="134149" grpId="0" autoUpdateAnimBg="0"/>
      <p:bldP spid="134150" grpId="0" animBg="1"/>
      <p:bldP spid="134151" grpId="0" animBg="1"/>
      <p:bldP spid="134152" grpId="0" animBg="1"/>
      <p:bldP spid="134153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EA11B-1267-4537-8D36-ACA5FC98A6CE}" type="slidenum">
              <a:rPr lang="es-ES"/>
              <a:pPr/>
              <a:t>29</a:t>
            </a:fld>
            <a:endParaRPr lang="es-ES"/>
          </a:p>
        </p:txBody>
      </p:sp>
      <p:sp>
        <p:nvSpPr>
          <p:cNvPr id="99330" name="Rectangle 2"/>
          <p:cNvSpPr>
            <a:spLocks noChangeArrowheads="1"/>
          </p:cNvSpPr>
          <p:nvPr/>
        </p:nvSpPr>
        <p:spPr bwMode="auto">
          <a:xfrm>
            <a:off x="457200" y="2286000"/>
            <a:ext cx="8205788" cy="838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1411" tIns="45706" rIns="91411" bIns="45706">
            <a:spAutoFit/>
          </a:bodyPr>
          <a:lstStyle/>
          <a:p>
            <a:pPr algn="ctr" eaLnBrk="0" hangingPunct="0"/>
            <a:r>
              <a:rPr lang="es-ES_tradnl" sz="4900" b="1">
                <a:latin typeface="Times New Roman" pitchFamily="18" charset="0"/>
              </a:rPr>
              <a:t>Evaluación como intervención</a:t>
            </a:r>
            <a:endParaRPr lang="es-ES_tradnl" sz="1900" b="1">
              <a:latin typeface="Times New Roman" pitchFamily="18" charset="0"/>
            </a:endParaRPr>
          </a:p>
        </p:txBody>
      </p:sp>
      <p:pic>
        <p:nvPicPr>
          <p:cNvPr id="99331" name="Picture 3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9333" name="Rectangle 5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99335" name="Rectangle 7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0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0D26E-2794-416F-9F04-CBD0E3421991}" type="slidenum">
              <a:rPr lang="es-ES"/>
              <a:pPr/>
              <a:t>30</a:t>
            </a:fld>
            <a:endParaRPr lang="es-ES"/>
          </a:p>
        </p:txBody>
      </p:sp>
      <p:sp>
        <p:nvSpPr>
          <p:cNvPr id="3696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1125538"/>
            <a:ext cx="8686800" cy="2514600"/>
          </a:xfrm>
          <a:noFill/>
          <a:ln/>
        </p:spPr>
        <p:txBody>
          <a:bodyPr lIns="92075" tIns="46038" rIns="92075" bIns="46038"/>
          <a:lstStyle/>
          <a:p>
            <a:r>
              <a:rPr lang="es-ES_tradnl" sz="24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evaluación de la formación en el Centro de Formación del P.A.S de la Universidad de Sevilla.</a:t>
            </a:r>
            <a:endParaRPr lang="es-ES_tradnl" sz="240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696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3886200"/>
            <a:ext cx="9220200" cy="1143000"/>
          </a:xfrm>
          <a:noFill/>
          <a:ln/>
        </p:spPr>
        <p:txBody>
          <a:bodyPr lIns="92075" tIns="46038" rIns="92075" bIns="46038"/>
          <a:lstStyle/>
          <a:p>
            <a:r>
              <a:rPr lang="es-ES_tradnl" sz="4400"/>
              <a:t>Un Ejemplo aplicado</a:t>
            </a:r>
          </a:p>
          <a:p>
            <a:endParaRPr lang="es-ES_tradnl" sz="4100" b="1"/>
          </a:p>
        </p:txBody>
      </p:sp>
      <p:pic>
        <p:nvPicPr>
          <p:cNvPr id="36966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0" y="5715000"/>
            <a:ext cx="1447800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9669" name="Picture 5" descr="marca-tinta-negro_150x13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9671" name="Rectangle 7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69673" name="Rectangle 9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88582-5960-4E5C-B81A-B0344625CAAF}" type="slidenum">
              <a:rPr lang="es-ES"/>
              <a:pPr/>
              <a:t>31</a:t>
            </a:fld>
            <a:endParaRPr lang="es-ES"/>
          </a:p>
        </p:txBody>
      </p:sp>
      <p:sp>
        <p:nvSpPr>
          <p:cNvPr id="371714" name="Text Box 2"/>
          <p:cNvSpPr txBox="1">
            <a:spLocks noChangeArrowheads="1"/>
          </p:cNvSpPr>
          <p:nvPr/>
        </p:nvSpPr>
        <p:spPr bwMode="auto">
          <a:xfrm>
            <a:off x="1619250" y="549275"/>
            <a:ext cx="7273925" cy="15557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s-ES_tradnl" sz="3600" b="1">
                <a:latin typeface="Times New Roman" pitchFamily="18" charset="0"/>
              </a:rPr>
              <a:t>ESQUEMA DE EJEMPLO PRACTICO</a:t>
            </a:r>
            <a:endParaRPr lang="es-ES_tradnl" sz="2800">
              <a:latin typeface="Times New Roman" pitchFamily="18" charset="0"/>
            </a:endParaRPr>
          </a:p>
          <a:p>
            <a:pPr eaLnBrk="0" hangingPunct="0"/>
            <a:endParaRPr lang="es-ES_tradnl" sz="2400">
              <a:latin typeface="Times New Roman" pitchFamily="18" charset="0"/>
            </a:endParaRPr>
          </a:p>
        </p:txBody>
      </p:sp>
      <p:sp>
        <p:nvSpPr>
          <p:cNvPr id="371715" name="Text Box 3"/>
          <p:cNvSpPr txBox="1">
            <a:spLocks noChangeArrowheads="1"/>
          </p:cNvSpPr>
          <p:nvPr/>
        </p:nvSpPr>
        <p:spPr bwMode="auto">
          <a:xfrm>
            <a:off x="1547813" y="1844675"/>
            <a:ext cx="6629400" cy="42545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160000"/>
              </a:lnSpc>
            </a:pPr>
            <a:r>
              <a:rPr lang="es-ES_tradnl" sz="2400" b="1">
                <a:latin typeface="Times New Roman" pitchFamily="18" charset="0"/>
              </a:rPr>
              <a:t>1. Evaluación de necesidades</a:t>
            </a:r>
          </a:p>
          <a:p>
            <a:pPr eaLnBrk="0" hangingPunct="0">
              <a:lnSpc>
                <a:spcPct val="140000"/>
              </a:lnSpc>
            </a:pPr>
            <a:r>
              <a:rPr lang="es-ES_tradnl" sz="2400" b="1">
                <a:latin typeface="Times New Roman" pitchFamily="18" charset="0"/>
              </a:rPr>
              <a:t>2. Evaluación de objetivos</a:t>
            </a:r>
          </a:p>
          <a:p>
            <a:pPr eaLnBrk="0" hangingPunct="0">
              <a:lnSpc>
                <a:spcPct val="140000"/>
              </a:lnSpc>
            </a:pPr>
            <a:r>
              <a:rPr lang="es-ES_tradnl" sz="2400" b="1">
                <a:latin typeface="Times New Roman" pitchFamily="18" charset="0"/>
              </a:rPr>
              <a:t>3. Evaluación del diseño</a:t>
            </a:r>
          </a:p>
          <a:p>
            <a:pPr eaLnBrk="0" hangingPunct="0">
              <a:lnSpc>
                <a:spcPct val="140000"/>
              </a:lnSpc>
            </a:pPr>
            <a:r>
              <a:rPr lang="es-ES_tradnl" sz="2400" b="1">
                <a:latin typeface="Times New Roman" pitchFamily="18" charset="0"/>
              </a:rPr>
              <a:t>4. Evaluación de la implementación</a:t>
            </a:r>
          </a:p>
          <a:p>
            <a:pPr eaLnBrk="0" hangingPunct="0">
              <a:lnSpc>
                <a:spcPct val="140000"/>
              </a:lnSpc>
            </a:pPr>
            <a:r>
              <a:rPr lang="es-ES_tradnl" sz="2400" b="1">
                <a:latin typeface="Times New Roman" pitchFamily="18" charset="0"/>
              </a:rPr>
              <a:t>5. Evaluación de resultados</a:t>
            </a:r>
          </a:p>
          <a:p>
            <a:pPr eaLnBrk="0" hangingPunct="0">
              <a:lnSpc>
                <a:spcPct val="140000"/>
              </a:lnSpc>
            </a:pPr>
            <a:r>
              <a:rPr lang="es-ES_tradnl" sz="2400" b="1">
                <a:latin typeface="Times New Roman" pitchFamily="18" charset="0"/>
              </a:rPr>
              <a:t>6. Optimización de diseño evaluativo mediante técnicas analíticas</a:t>
            </a:r>
          </a:p>
          <a:p>
            <a:pPr eaLnBrk="0" hangingPunct="0">
              <a:lnSpc>
                <a:spcPct val="140000"/>
              </a:lnSpc>
            </a:pPr>
            <a:r>
              <a:rPr lang="es-ES_tradnl" sz="2400" b="1">
                <a:latin typeface="Times New Roman" pitchFamily="18" charset="0"/>
              </a:rPr>
              <a:t>7. Conclusiones</a:t>
            </a:r>
          </a:p>
        </p:txBody>
      </p:sp>
      <p:pic>
        <p:nvPicPr>
          <p:cNvPr id="371716" name="Picture 4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1718" name="Rectangle 6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71720" name="Rectangle 8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C3828-EA9D-46BF-BD0C-A51BCF3C5D6F}" type="slidenum">
              <a:rPr lang="es-ES"/>
              <a:pPr/>
              <a:t>32</a:t>
            </a:fld>
            <a:endParaRPr lang="es-ES"/>
          </a:p>
        </p:txBody>
      </p:sp>
      <p:sp>
        <p:nvSpPr>
          <p:cNvPr id="372738" name="Text Box 2"/>
          <p:cNvSpPr txBox="1">
            <a:spLocks noChangeArrowheads="1"/>
          </p:cNvSpPr>
          <p:nvPr/>
        </p:nvSpPr>
        <p:spPr bwMode="auto">
          <a:xfrm>
            <a:off x="2286000" y="533400"/>
            <a:ext cx="480060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_tradnl" sz="3600" b="1">
                <a:latin typeface="Times New Roman" pitchFamily="18" charset="0"/>
              </a:rPr>
              <a:t>OBJETIVO.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72739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8610600" cy="15541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ES_tradnl" sz="3200">
                <a:latin typeface="Times New Roman" pitchFamily="18" charset="0"/>
              </a:rPr>
              <a:t>Describir el proceso evaluativo desarrollado en una Unidad de Evaluación de un Centro de Formación Continua de la Universidad de Sevilla.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372740" name="Picture 4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2742" name="Rectangle 6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72744" name="Rectangle 8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27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27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2739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3B62-21F5-46D7-AC1E-6526E427AE6A}" type="slidenum">
              <a:rPr lang="es-ES"/>
              <a:pPr/>
              <a:t>33</a:t>
            </a:fld>
            <a:endParaRPr lang="es-ES"/>
          </a:p>
        </p:txBody>
      </p:sp>
      <p:sp>
        <p:nvSpPr>
          <p:cNvPr id="373762" name="Text Box 2"/>
          <p:cNvSpPr txBox="1">
            <a:spLocks noChangeArrowheads="1"/>
          </p:cNvSpPr>
          <p:nvPr/>
        </p:nvSpPr>
        <p:spPr bwMode="auto">
          <a:xfrm>
            <a:off x="1692275" y="260350"/>
            <a:ext cx="800100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s-ES_tradnl" sz="36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EVALUACIÓN DE NECESIDADES.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73763" name="Text Box 3"/>
          <p:cNvSpPr txBox="1">
            <a:spLocks noChangeArrowheads="1"/>
          </p:cNvSpPr>
          <p:nvPr/>
        </p:nvSpPr>
        <p:spPr bwMode="auto">
          <a:xfrm>
            <a:off x="1692275" y="1052513"/>
            <a:ext cx="2667000" cy="5191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s-ES_tradnl" sz="2800" b="1">
                <a:latin typeface="Times New Roman" pitchFamily="18" charset="0"/>
              </a:rPr>
              <a:t> OBJETIVOS.</a:t>
            </a:r>
            <a:r>
              <a:rPr lang="es-ES_tradnl" sz="2800" b="1">
                <a:solidFill>
                  <a:srgbClr val="FFFF00"/>
                </a:solidFill>
                <a:latin typeface="Times New Roman" pitchFamily="18" charset="0"/>
              </a:rPr>
              <a:t> </a:t>
            </a:r>
            <a:endParaRPr lang="es-ES_tradnl" sz="24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373764" name="Text Box 4"/>
          <p:cNvSpPr txBox="1">
            <a:spLocks noChangeArrowheads="1"/>
          </p:cNvSpPr>
          <p:nvPr/>
        </p:nvSpPr>
        <p:spPr bwMode="auto">
          <a:xfrm>
            <a:off x="990600" y="1524000"/>
            <a:ext cx="8458200" cy="25304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-Delimitación del referente evaluativo a partir de: </a:t>
            </a:r>
          </a:p>
          <a:p>
            <a:pPr eaLnBrk="0" hangingPunct="0"/>
            <a:endParaRPr lang="es-ES_tradnl" sz="200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eaLnBrk="0" hangingPunct="0">
              <a:buFont typeface="Symbol" pitchFamily="18" charset="2"/>
              <a:buChar char="*"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Experiencia acumulada en el Centro de Formación.</a:t>
            </a:r>
          </a:p>
          <a:p>
            <a:pPr eaLnBrk="0" hangingPunct="0">
              <a:buFont typeface="Symbol" pitchFamily="18" charset="2"/>
              <a:buChar char="*"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Estudio de planes de formación de otras universidades: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-Formación en Adecuación Profesional.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-Capacitación en Innovaciones y Calidad.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-Formación para el Desarrollo Profesional y Formación de Carácter General.</a:t>
            </a:r>
          </a:p>
        </p:txBody>
      </p:sp>
      <p:sp>
        <p:nvSpPr>
          <p:cNvPr id="373765" name="Text Box 5"/>
          <p:cNvSpPr txBox="1">
            <a:spLocks noChangeArrowheads="1"/>
          </p:cNvSpPr>
          <p:nvPr/>
        </p:nvSpPr>
        <p:spPr bwMode="auto">
          <a:xfrm>
            <a:off x="990600" y="4724400"/>
            <a:ext cx="8153400" cy="10064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eaLnBrk="0" hangingPunct="0"/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-Diseño del instrumento de recogida de datos (dos cuestionarios homólogos):</a:t>
            </a:r>
          </a:p>
          <a:p>
            <a:pPr eaLnBrk="0" hangingPunct="0">
              <a:buFont typeface="Symbol" pitchFamily="18" charset="2"/>
              <a:buChar char="*"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Puestos de responsabilidad intermedia.</a:t>
            </a:r>
          </a:p>
          <a:p>
            <a:pPr eaLnBrk="0" hangingPunct="0">
              <a:buFont typeface="Symbol" pitchFamily="18" charset="2"/>
              <a:buChar char="*"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Todo el personal de apoyo de Administración y Servicio.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73766" name="Text Box 6"/>
          <p:cNvSpPr txBox="1">
            <a:spLocks noChangeArrowheads="1"/>
          </p:cNvSpPr>
          <p:nvPr/>
        </p:nvSpPr>
        <p:spPr bwMode="auto">
          <a:xfrm>
            <a:off x="914400" y="4114800"/>
            <a:ext cx="35814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s-ES_tradnl" sz="2800" b="1">
                <a:latin typeface="Times New Roman" pitchFamily="18" charset="0"/>
              </a:rPr>
              <a:t> METODOLOGÍA. 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373767" name="Picture 7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3769" name="Rectangle 9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73771" name="Rectangle 11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37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37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3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73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73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3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37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737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73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3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73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73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3763" grpId="0" autoUpdateAnimBg="0"/>
      <p:bldP spid="373764" grpId="0" autoUpdateAnimBg="0"/>
      <p:bldP spid="373765" grpId="0" autoUpdateAnimBg="0"/>
      <p:bldP spid="373766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C20BD-F131-40F8-A563-C1FCA975C3F3}" type="slidenum">
              <a:rPr lang="es-ES"/>
              <a:pPr/>
              <a:t>34</a:t>
            </a:fld>
            <a:endParaRPr lang="es-ES"/>
          </a:p>
        </p:txBody>
      </p:sp>
      <p:sp>
        <p:nvSpPr>
          <p:cNvPr id="374786" name="Text Box 2"/>
          <p:cNvSpPr txBox="1">
            <a:spLocks noChangeArrowheads="1"/>
          </p:cNvSpPr>
          <p:nvPr/>
        </p:nvSpPr>
        <p:spPr bwMode="auto">
          <a:xfrm>
            <a:off x="1066800" y="152400"/>
            <a:ext cx="54864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ESQUEMA CUESTIONARIOS 1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74787" name="Text Box 3"/>
          <p:cNvSpPr txBox="1">
            <a:spLocks noChangeArrowheads="1"/>
          </p:cNvSpPr>
          <p:nvPr/>
        </p:nvSpPr>
        <p:spPr bwMode="auto">
          <a:xfrm>
            <a:off x="1547813" y="620713"/>
            <a:ext cx="7596187" cy="5848350"/>
          </a:xfrm>
          <a:prstGeom prst="rect">
            <a:avLst/>
          </a:prstGeom>
          <a:noFill/>
          <a:ln w="12700">
            <a:solidFill>
              <a:srgbClr val="99FF33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eaLnBrk="0" hangingPunct="0"/>
            <a:r>
              <a:rPr lang="es-ES_tradnl" sz="1400" b="1" i="1">
                <a:latin typeface="Times New Roman" pitchFamily="18" charset="0"/>
              </a:rPr>
              <a:t>DIRIGIDO A LOS RESPONSABLES (MANDOS INTERMEDIOS) DE UNIDADES ADMINISTRATIVAS.</a:t>
            </a:r>
            <a:endParaRPr lang="es-ES_tradnl" sz="1400" i="1" u="sng">
              <a:latin typeface="Times New Roman" pitchFamily="18" charset="0"/>
            </a:endParaRP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 b="1" i="1" u="sng">
                <a:latin typeface="Times New Roman" pitchFamily="18" charset="0"/>
              </a:rPr>
              <a:t>CAPACITACIÓN PARA EL PUESTO:</a:t>
            </a:r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1. Existe necesidad de un conocimiento adicional sobre los principios de actuación en los puestos de trabajo de los que soy responsable.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(ninguna necesidad)1 - 2 - 3 - 4 - 5(mucha necesidad)</a:t>
            </a: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2. Son necesarios conocimientos adicionales para introducir mejoras en los puestos de trabajo.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(ninguna necesidad)1 - 2 - 3 - 4 - 5(mucha necesidad)</a:t>
            </a: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 b="1" i="1" u="sng">
                <a:latin typeface="Times New Roman" pitchFamily="18" charset="0"/>
              </a:rPr>
              <a:t>CAPACITACIÓN EN INNOVACIONES</a:t>
            </a:r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6. Son necesarios conocimientos y habilidades adicionales para afrontar la implantación de los nuevos planes de estudio en los puestos de trabajo.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(ninguna necesidad)1 - 2 - 3 - 4 - 5(mucha necesidad)	( ) no tengo información suficiente para responder. </a:t>
            </a: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7. Se necesitan conocimientos adicionales sobre la legislación que afecta a los puestos de trabajo.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(ninguna necesidad)1 - 2 - 3 - 4 - 5(mucha necesidad)</a:t>
            </a: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 b="1" i="1" u="sng">
                <a:latin typeface="Times New Roman" pitchFamily="18" charset="0"/>
              </a:rPr>
              <a:t>FORMACIÓN GENERAL</a:t>
            </a:r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9. Se necesitan realizar cursos sobre diversas herramientas ofimáticas.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(ninguna necesidad)1 - 2 - 3 - 4 - 5(mucha necesidad)</a:t>
            </a: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En caso de que exista esta necesidad indique qué curso demandaría y de qué nivel (básico, o, avanzado):</a:t>
            </a:r>
          </a:p>
          <a:p>
            <a:pPr algn="just" eaLnBrk="0" hangingPunct="0"/>
            <a:r>
              <a:rPr lang="es-ES_tradnl" sz="1400">
                <a:solidFill>
                  <a:srgbClr val="CC0000"/>
                </a:solidFill>
                <a:latin typeface="Times New Roman" pitchFamily="18" charset="0"/>
              </a:rPr>
              <a:t>________________________________________________________________</a:t>
            </a:r>
            <a:endParaRPr lang="es-ES_tradnl" sz="2400">
              <a:solidFill>
                <a:srgbClr val="CC0000"/>
              </a:solidFill>
              <a:latin typeface="Times New Roman" pitchFamily="18" charset="0"/>
            </a:endParaRPr>
          </a:p>
        </p:txBody>
      </p:sp>
      <p:pic>
        <p:nvPicPr>
          <p:cNvPr id="374788" name="Picture 4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4790" name="Rectangle 6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74792" name="Rectangle 8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872A0E-830D-42B2-A524-574188C61333}" type="slidenum">
              <a:rPr lang="es-ES"/>
              <a:pPr/>
              <a:t>35</a:t>
            </a:fld>
            <a:endParaRPr lang="es-ES"/>
          </a:p>
        </p:txBody>
      </p:sp>
      <p:sp>
        <p:nvSpPr>
          <p:cNvPr id="375810" name="Text Box 2"/>
          <p:cNvSpPr txBox="1">
            <a:spLocks noChangeArrowheads="1"/>
          </p:cNvSpPr>
          <p:nvPr/>
        </p:nvSpPr>
        <p:spPr bwMode="auto">
          <a:xfrm>
            <a:off x="1476375" y="620713"/>
            <a:ext cx="7667625" cy="6061075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eaLnBrk="0" hangingPunct="0"/>
            <a:r>
              <a:rPr lang="es-ES_tradnl" sz="1400">
                <a:latin typeface="Times New Roman" pitchFamily="18" charset="0"/>
              </a:rPr>
              <a:t>TODO EL PERSONAL DE ADMINISTRACIÓN Y SERVICIOS DE LA UNIVERSIDAD DE SEVILLA. 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CAPACITACIÓN PARA EL PUESTO: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1. Tengo necesidad de un conocimiento adicional sobre los principios de actuación en mi puesto de trabajo.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(ninguna necesidad)1 - 2 - 3 - 4 - 5(mucha necesidad)</a:t>
            </a: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2. Necesito conocimientos adicionales para introducir mejoras en mi puesto de trabajo.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(ninguna necesidad)1 - 2 - 3 - 4 - 5(mucha necesidad)</a:t>
            </a: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CAPACITACIÓN EN INNOVACIONES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6. Necesitaría conocimientos y habilidades adicionales para afrontar la implantación de los nuevos planes de estudio en mi puesto de trabajo.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(ninguna necesidad)1 - 2 - 3 - 4 - 5(mucha necesidad).   ( ) no tengo información suficiente para responder. </a:t>
            </a: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7. Necesito conocimientos adicionales sobre la legislación que afecta a mi puesto de trabajo.</a:t>
            </a: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(ninguna necesidad)1 - 2 - 3 - 4 - 5(mucha necesidad). </a:t>
            </a: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FORMACIÓN GENERAL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9. Necesito realizar cursos sobre diversas herramientas ofimáticas para mi puesto de trabajo.</a:t>
            </a: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(ninguna necesidad)1 - 2 - 3 - 4 - 5(mucha necesidad). </a:t>
            </a:r>
          </a:p>
          <a:p>
            <a:pPr algn="just" eaLnBrk="0" hangingPunct="0"/>
            <a:endParaRPr lang="es-ES_tradnl" sz="1400">
              <a:latin typeface="Times New Roman" pitchFamily="18" charset="0"/>
            </a:endParaRPr>
          </a:p>
          <a:p>
            <a:pPr algn="just" eaLnBrk="0" hangingPunct="0"/>
            <a:r>
              <a:rPr lang="es-ES_tradnl" sz="1400">
                <a:latin typeface="Times New Roman" pitchFamily="18" charset="0"/>
              </a:rPr>
              <a:t>En caso de que exista esta necesidad, explicite qué cursos  demandaría y de qué nivel (básico, o, avanzado)</a:t>
            </a:r>
          </a:p>
          <a:p>
            <a:pPr eaLnBrk="0" hangingPunct="0"/>
            <a:r>
              <a:rPr lang="es-ES_tradnl" sz="1400">
                <a:latin typeface="Times New Roman" pitchFamily="18" charset="0"/>
              </a:rPr>
              <a:t>_________________________________________________________________________________________</a:t>
            </a:r>
          </a:p>
        </p:txBody>
      </p:sp>
      <p:sp>
        <p:nvSpPr>
          <p:cNvPr id="375811" name="Text Box 3"/>
          <p:cNvSpPr txBox="1">
            <a:spLocks noChangeArrowheads="1"/>
          </p:cNvSpPr>
          <p:nvPr/>
        </p:nvSpPr>
        <p:spPr bwMode="auto">
          <a:xfrm>
            <a:off x="2195513" y="0"/>
            <a:ext cx="54864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ESQUEMA CUESTIONARIOS 2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375812" name="Picture 4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5814" name="Rectangle 6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75816" name="Rectangle 8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EE021-375D-4D4F-9E44-9DDF3C05757A}" type="slidenum">
              <a:rPr lang="es-ES"/>
              <a:pPr/>
              <a:t>36</a:t>
            </a:fld>
            <a:endParaRPr lang="es-ES"/>
          </a:p>
        </p:txBody>
      </p:sp>
      <p:sp>
        <p:nvSpPr>
          <p:cNvPr id="376834" name="Text Box 2"/>
          <p:cNvSpPr txBox="1">
            <a:spLocks noChangeArrowheads="1"/>
          </p:cNvSpPr>
          <p:nvPr/>
        </p:nvSpPr>
        <p:spPr bwMode="auto">
          <a:xfrm>
            <a:off x="684213" y="1989138"/>
            <a:ext cx="7410450" cy="13112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eaLnBrk="0" hangingPunct="0"/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-Muestra</a:t>
            </a:r>
          </a:p>
          <a:p>
            <a:pPr eaLnBrk="0" hangingPunct="0">
              <a:buFont typeface="Symbol" pitchFamily="18" charset="2"/>
              <a:buChar char="*"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Estudio por cuotas: ES POSIBLE INCLUIR AQUÍ UN ESQUEMA DE ELECCION DE MUESTRA A PARTIR DE ESTRATOS DE PROBLACIÓN (POR UNIDADES ADMINISTRATIVAS,...) 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76835" name="Text Box 3"/>
          <p:cNvSpPr txBox="1">
            <a:spLocks noChangeArrowheads="1"/>
          </p:cNvSpPr>
          <p:nvPr/>
        </p:nvSpPr>
        <p:spPr bwMode="auto">
          <a:xfrm>
            <a:off x="611188" y="3429000"/>
            <a:ext cx="8001000" cy="13112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Por una parte </a:t>
            </a:r>
            <a:r>
              <a:rPr lang="es-ES_tradnl" sz="2000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RESPONSABLES DE ÁREAS DE SERVICIO Y ADMINISTRADORES DE CENTRO (PUESTOS DE RESPONSABILIDAD INTERMEDIA)</a:t>
            </a: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, conocedores de la realidad existente y dinamizadores del proceso.</a:t>
            </a:r>
          </a:p>
        </p:txBody>
      </p:sp>
      <p:sp>
        <p:nvSpPr>
          <p:cNvPr id="376836" name="Text Box 4"/>
          <p:cNvSpPr txBox="1">
            <a:spLocks noChangeArrowheads="1"/>
          </p:cNvSpPr>
          <p:nvPr/>
        </p:nvSpPr>
        <p:spPr bwMode="auto">
          <a:xfrm>
            <a:off x="539750" y="4941888"/>
            <a:ext cx="8153400" cy="10064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Por otra parte </a:t>
            </a:r>
            <a:r>
              <a:rPr lang="es-ES_tradnl" sz="2000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TODO EL PERSONAL DE APOYO DE ADMINISTRACIÓN Y SERVICIO </a:t>
            </a: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de la Universidad de Sevilla, que voluntariamente colabora en la cumplimentación del cuestionario.</a:t>
            </a:r>
          </a:p>
        </p:txBody>
      </p:sp>
      <p:sp>
        <p:nvSpPr>
          <p:cNvPr id="376837" name="Text Box 5"/>
          <p:cNvSpPr txBox="1">
            <a:spLocks noChangeArrowheads="1"/>
          </p:cNvSpPr>
          <p:nvPr/>
        </p:nvSpPr>
        <p:spPr bwMode="auto">
          <a:xfrm>
            <a:off x="2268538" y="404813"/>
            <a:ext cx="4800600" cy="5191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METODOLOGÍA 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376838" name="Picture 6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6840" name="Rectangle 8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76842" name="Rectangle 10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6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6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6835" grpId="0" autoUpdateAnimBg="0"/>
      <p:bldP spid="376836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BA115-AC96-416D-B577-C54DFBDD5788}" type="slidenum">
              <a:rPr lang="es-ES"/>
              <a:pPr/>
              <a:t>37</a:t>
            </a:fld>
            <a:endParaRPr lang="es-ES"/>
          </a:p>
        </p:txBody>
      </p:sp>
      <p:sp>
        <p:nvSpPr>
          <p:cNvPr id="377858" name="Text Box 2"/>
          <p:cNvSpPr txBox="1">
            <a:spLocks noChangeArrowheads="1"/>
          </p:cNvSpPr>
          <p:nvPr/>
        </p:nvSpPr>
        <p:spPr bwMode="auto">
          <a:xfrm>
            <a:off x="1219200" y="1700213"/>
            <a:ext cx="7924800" cy="19907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lvl="2" eaLnBrk="0" hangingPunct="0">
              <a:spcBef>
                <a:spcPts val="1200"/>
              </a:spcBef>
              <a:spcAft>
                <a:spcPts val="300"/>
              </a:spcAft>
            </a:pPr>
            <a:endParaRPr lang="es-ES_tradnl" sz="200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eaLnBrk="0" hangingPunct="0">
              <a:buFont typeface="Symbol" pitchFamily="18" charset="2"/>
              <a:buChar char="*"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P</a:t>
            </a: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uestos de responsabilidad intermedia</a:t>
            </a:r>
            <a:r>
              <a:rPr lang="es-ES_tradnl" sz="1000" b="1"/>
              <a:t> .</a:t>
            </a:r>
          </a:p>
          <a:p>
            <a:pPr eaLnBrk="0" hangingPunct="0">
              <a:buFont typeface="Symbol" pitchFamily="18" charset="2"/>
              <a:buChar char="*"/>
            </a:pPr>
            <a:endParaRPr lang="es-ES_tradnl" sz="1000"/>
          </a:p>
          <a:p>
            <a:pPr eaLnBrk="0" hangingPunct="0">
              <a:buFont typeface="Symbol" pitchFamily="18" charset="2"/>
              <a:buNone/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a) Remisión cuestionario junto con una carta de presentación del Gerente.</a:t>
            </a:r>
          </a:p>
          <a:p>
            <a:pPr eaLnBrk="0" hangingPunct="0">
              <a:buFont typeface="Symbol" pitchFamily="18" charset="2"/>
              <a:buNone/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b) Convoca a responsables a una reunión con el Vicegerente de Recursos Humanos, un responsable del Secretariado de Formación y un asesor en el diseño y evaluación del programa.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77859" name="Text Box 3"/>
          <p:cNvSpPr txBox="1">
            <a:spLocks noChangeArrowheads="1"/>
          </p:cNvSpPr>
          <p:nvPr/>
        </p:nvSpPr>
        <p:spPr bwMode="auto">
          <a:xfrm>
            <a:off x="2124075" y="1125538"/>
            <a:ext cx="4800600" cy="5191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PROCEDIMIENTO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77860" name="Text Box 4"/>
          <p:cNvSpPr txBox="1">
            <a:spLocks noChangeArrowheads="1"/>
          </p:cNvSpPr>
          <p:nvPr/>
        </p:nvSpPr>
        <p:spPr bwMode="auto">
          <a:xfrm>
            <a:off x="1066800" y="3933825"/>
            <a:ext cx="8077200" cy="20447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buFont typeface="Symbol" pitchFamily="18" charset="2"/>
              <a:buChar char="*"/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 Todo el personal de apoyo de Administración y Servicios</a:t>
            </a:r>
            <a:r>
              <a:rPr lang="es-ES_tradnl"/>
              <a:t>.</a:t>
            </a:r>
          </a:p>
          <a:p>
            <a:pPr eaLnBrk="0" hangingPunct="0">
              <a:buFont typeface="Symbol" pitchFamily="18" charset="2"/>
              <a:buNone/>
            </a:pPr>
            <a:endParaRPr lang="es-ES_tradnl"/>
          </a:p>
          <a:p>
            <a:pPr eaLnBrk="0" hangingPunct="0"/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a) A través de los responsables, se les informa que voluntariamente pueden cumplimentar el cuestionario de necesidades formativas sobre su puesto de trabajo. </a:t>
            </a:r>
          </a:p>
          <a:p>
            <a:pPr eaLnBrk="0" hangingPunct="0"/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b) Posibilidad de realizar una entrevista con responsables del Secretariado de Formación.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377861" name="Picture 5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7863" name="Rectangle 7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77865" name="Rectangle 9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7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7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7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7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7858" grpId="0" autoUpdateAnimBg="0"/>
      <p:bldP spid="377860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B289D-BFA5-4BFF-8295-44313C984BE4}" type="slidenum">
              <a:rPr lang="es-ES"/>
              <a:pPr/>
              <a:t>38</a:t>
            </a:fld>
            <a:endParaRPr lang="es-ES"/>
          </a:p>
        </p:txBody>
      </p:sp>
      <p:sp>
        <p:nvSpPr>
          <p:cNvPr id="378882" name="Text Box 2"/>
          <p:cNvSpPr txBox="1">
            <a:spLocks noChangeArrowheads="1"/>
          </p:cNvSpPr>
          <p:nvPr/>
        </p:nvSpPr>
        <p:spPr bwMode="auto">
          <a:xfrm>
            <a:off x="827088" y="2852738"/>
            <a:ext cx="7848600" cy="157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ts val="1200"/>
              </a:spcBef>
              <a:spcAft>
                <a:spcPts val="300"/>
              </a:spcAft>
              <a:buFont typeface="Symbol" pitchFamily="18" charset="2"/>
              <a:buChar char="*"/>
            </a:pP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 Clasificación de necesidades formativas en función del criterio de prioridad (</a:t>
            </a:r>
            <a:r>
              <a:rPr lang="es-ES_tradnl" sz="2000" i="1">
                <a:effectLst>
                  <a:outerShdw blurRad="38100" dist="38100" dir="2700000" algn="tl">
                    <a:srgbClr val="C0C0C0"/>
                  </a:outerShdw>
                </a:effectLst>
              </a:rPr>
              <a:t>si prioritario - no prioritario</a:t>
            </a:r>
            <a:r>
              <a:rPr lang="es-ES_tradnl" sz="2000">
                <a:effectLst>
                  <a:outerShdw blurRad="38100" dist="38100" dir="2700000" algn="tl">
                    <a:srgbClr val="C0C0C0"/>
                  </a:outerShdw>
                </a:effectLst>
              </a:rPr>
              <a:t>).</a:t>
            </a:r>
            <a:r>
              <a:rPr lang="es-ES_tradnl" sz="1400"/>
              <a:t> </a:t>
            </a:r>
          </a:p>
          <a:p>
            <a:pPr eaLnBrk="0" hangingPunct="0">
              <a:lnSpc>
                <a:spcPct val="90000"/>
              </a:lnSpc>
              <a:spcBef>
                <a:spcPts val="1200"/>
              </a:spcBef>
              <a:spcAft>
                <a:spcPts val="300"/>
              </a:spcAft>
              <a:buFont typeface="Symbol" pitchFamily="18" charset="2"/>
              <a:buNone/>
            </a:pPr>
            <a:r>
              <a:rPr lang="es-ES_tradnl">
                <a:effectLst>
                  <a:outerShdw blurRad="38100" dist="38100" dir="2700000" algn="tl">
                    <a:srgbClr val="C0C0C0"/>
                  </a:outerShdw>
                </a:effectLst>
              </a:rPr>
              <a:t>- Aquellos ítems cuya frecuencia de respuestas 4 (bastante necesidad) y 5 (mucha necesidad), es igual o superior al cincuenta por ciento del total de respuestas.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78883" name="Text Box 3"/>
          <p:cNvSpPr txBox="1">
            <a:spLocks noChangeArrowheads="1"/>
          </p:cNvSpPr>
          <p:nvPr/>
        </p:nvSpPr>
        <p:spPr bwMode="auto">
          <a:xfrm>
            <a:off x="323850" y="1700213"/>
            <a:ext cx="8534400" cy="5191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RESULTADOS EVALUACIÓN DE NECESIDADES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378884" name="Picture 4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886" name="Rectangle 6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78888" name="Rectangle 8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2C3BC-4510-4B68-AEAE-41163EAE4386}" type="slidenum">
              <a:rPr lang="es-ES"/>
              <a:pPr/>
              <a:t>39</a:t>
            </a:fld>
            <a:endParaRPr lang="es-ES"/>
          </a:p>
        </p:txBody>
      </p:sp>
      <p:graphicFrame>
        <p:nvGraphicFramePr>
          <p:cNvPr id="379906" name="Object 2"/>
          <p:cNvGraphicFramePr>
            <a:graphicFrameLocks noChangeAspect="1"/>
          </p:cNvGraphicFramePr>
          <p:nvPr/>
        </p:nvGraphicFramePr>
        <p:xfrm>
          <a:off x="1692275" y="298450"/>
          <a:ext cx="7451725" cy="3532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908" name="Documento" r:id="rId4" imgW="7887240" imgH="3692520" progId="Word.Document.8">
                  <p:embed/>
                </p:oleObj>
              </mc:Choice>
              <mc:Fallback>
                <p:oleObj name="Documento" r:id="rId4" imgW="7887240" imgH="3692520" progId="Word.Documen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2275" y="298450"/>
                        <a:ext cx="7451725" cy="35321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9907" name="Object 3"/>
          <p:cNvGraphicFramePr>
            <a:graphicFrameLocks noChangeAspect="1"/>
          </p:cNvGraphicFramePr>
          <p:nvPr/>
        </p:nvGraphicFramePr>
        <p:xfrm>
          <a:off x="1905000" y="3581400"/>
          <a:ext cx="5410200" cy="304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909" name="Gráfico" r:id="rId6" imgW="6096000" imgH="4076821" progId="MSGraph.Chart.8">
                  <p:embed followColorScheme="full"/>
                </p:oleObj>
              </mc:Choice>
              <mc:Fallback>
                <p:oleObj name="Gráfico" r:id="rId6" imgW="6096000" imgH="4076821" progId="MSGraph.Chart.8">
                  <p:embed followColorScheme="full"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5000" y="3581400"/>
                        <a:ext cx="5410200" cy="304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79908" name="Picture 4" descr="marca-tinta-negro_150x13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9910" name="Rectangle 6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79912" name="Rectangle 8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FFF89A-8E10-4F48-9D3E-9E37A7AFC465}" type="slidenum">
              <a:rPr lang="es-ES"/>
              <a:pPr/>
              <a:t>40</a:t>
            </a:fld>
            <a:endParaRPr lang="es-ES"/>
          </a:p>
        </p:txBody>
      </p:sp>
      <p:graphicFrame>
        <p:nvGraphicFramePr>
          <p:cNvPr id="380930" name="Object 2"/>
          <p:cNvGraphicFramePr>
            <a:graphicFrameLocks noChangeAspect="1"/>
          </p:cNvGraphicFramePr>
          <p:nvPr/>
        </p:nvGraphicFramePr>
        <p:xfrm>
          <a:off x="1547813" y="238125"/>
          <a:ext cx="7127875" cy="3452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0932" name="Documento" r:id="rId4" imgW="7490520" imgH="3537000" progId="Word.Document.8">
                  <p:embed/>
                </p:oleObj>
              </mc:Choice>
              <mc:Fallback>
                <p:oleObj name="Documento" r:id="rId4" imgW="7490520" imgH="3537000" progId="Word.Documen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7813" y="238125"/>
                        <a:ext cx="7127875" cy="3452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0931" name="Object 3"/>
          <p:cNvGraphicFramePr>
            <a:graphicFrameLocks noChangeAspect="1"/>
          </p:cNvGraphicFramePr>
          <p:nvPr/>
        </p:nvGraphicFramePr>
        <p:xfrm>
          <a:off x="2209800" y="3573463"/>
          <a:ext cx="5372100" cy="2735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0933" name="Gráfico" r:id="rId6" imgW="6105390" imgH="3333871" progId="MSGraph.Chart.8">
                  <p:embed followColorScheme="full"/>
                </p:oleObj>
              </mc:Choice>
              <mc:Fallback>
                <p:oleObj name="Gráfico" r:id="rId6" imgW="6105390" imgH="3333871" progId="MSGraph.Chart.8">
                  <p:embed followColorScheme="full"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3573463"/>
                        <a:ext cx="5372100" cy="27352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0932" name="Picture 4" descr="marca-tinta-negro_150x13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0934" name="Rectangle 6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80936" name="Rectangle 8"/>
          <p:cNvSpPr>
            <a:spLocks noChangeArrowheads="1"/>
          </p:cNvSpPr>
          <p:nvPr/>
        </p:nvSpPr>
        <p:spPr bwMode="auto">
          <a:xfrm>
            <a:off x="-86042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C9F2C-A449-4722-87BF-7D9B71AD1BAA}" type="slidenum">
              <a:rPr lang="es-ES"/>
              <a:pPr/>
              <a:t>41</a:t>
            </a:fld>
            <a:endParaRPr lang="es-ES"/>
          </a:p>
        </p:txBody>
      </p:sp>
      <p:graphicFrame>
        <p:nvGraphicFramePr>
          <p:cNvPr id="381954" name="Object 2"/>
          <p:cNvGraphicFramePr>
            <a:graphicFrameLocks noChangeAspect="1"/>
          </p:cNvGraphicFramePr>
          <p:nvPr/>
        </p:nvGraphicFramePr>
        <p:xfrm>
          <a:off x="1619250" y="404813"/>
          <a:ext cx="7958138" cy="2579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1956" name="Documento" r:id="rId4" imgW="7348680" imgH="2383200" progId="Word.Document.8">
                  <p:embed/>
                </p:oleObj>
              </mc:Choice>
              <mc:Fallback>
                <p:oleObj name="Documento" r:id="rId4" imgW="7348680" imgH="2383200" progId="Word.Documen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250" y="404813"/>
                        <a:ext cx="7958138" cy="2579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1955" name="Object 3"/>
          <p:cNvGraphicFramePr>
            <a:graphicFrameLocks noChangeAspect="1"/>
          </p:cNvGraphicFramePr>
          <p:nvPr/>
        </p:nvGraphicFramePr>
        <p:xfrm>
          <a:off x="2019300" y="2852738"/>
          <a:ext cx="5372100" cy="3097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1957" name="Gráfico" r:id="rId6" imgW="6105390" imgH="3591046" progId="MSGraph.Chart.8">
                  <p:embed followColorScheme="full"/>
                </p:oleObj>
              </mc:Choice>
              <mc:Fallback>
                <p:oleObj name="Gráfico" r:id="rId6" imgW="6105390" imgH="3591046" progId="MSGraph.Chart.8">
                  <p:embed followColorScheme="full"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19300" y="2852738"/>
                        <a:ext cx="5372100" cy="30972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1956" name="Picture 4" descr="marca-tinta-negro_150x13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1958" name="Rectangle 6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81960" name="Rectangle 8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646F8-1878-4E6D-A80C-E4E683800D01}" type="slidenum">
              <a:rPr lang="es-ES"/>
              <a:pPr/>
              <a:t>42</a:t>
            </a:fld>
            <a:endParaRPr lang="es-ES"/>
          </a:p>
        </p:txBody>
      </p:sp>
      <p:sp>
        <p:nvSpPr>
          <p:cNvPr id="382978" name="Text Box 2"/>
          <p:cNvSpPr txBox="1">
            <a:spLocks noChangeArrowheads="1"/>
          </p:cNvSpPr>
          <p:nvPr/>
        </p:nvSpPr>
        <p:spPr bwMode="auto">
          <a:xfrm>
            <a:off x="1739900" y="260350"/>
            <a:ext cx="740410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s-ES_tradnl" sz="36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EVALUACIÓN DE OBJETIVOS.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2979" name="Text Box 3"/>
          <p:cNvSpPr txBox="1">
            <a:spLocks noChangeArrowheads="1"/>
          </p:cNvSpPr>
          <p:nvPr/>
        </p:nvSpPr>
        <p:spPr bwMode="auto">
          <a:xfrm>
            <a:off x="1143000" y="1219200"/>
            <a:ext cx="2392363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OBJETIVO.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2980" name="Text Box 4"/>
          <p:cNvSpPr txBox="1">
            <a:spLocks noChangeArrowheads="1"/>
          </p:cNvSpPr>
          <p:nvPr/>
        </p:nvSpPr>
        <p:spPr bwMode="auto">
          <a:xfrm>
            <a:off x="990600" y="1981200"/>
            <a:ext cx="7702550" cy="13731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Valorar la suficiencia de los objetivos planteados en el II Plan de Formación para satisfacer las necesidades detectadas.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2981" name="Text Box 5"/>
          <p:cNvSpPr txBox="1">
            <a:spLocks noChangeArrowheads="1"/>
          </p:cNvSpPr>
          <p:nvPr/>
        </p:nvSpPr>
        <p:spPr bwMode="auto">
          <a:xfrm>
            <a:off x="1143000" y="3429000"/>
            <a:ext cx="3290888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METODOLOGÍA.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2982" name="Text Box 6"/>
          <p:cNvSpPr txBox="1">
            <a:spLocks noChangeArrowheads="1"/>
          </p:cNvSpPr>
          <p:nvPr/>
        </p:nvSpPr>
        <p:spPr bwMode="auto">
          <a:xfrm>
            <a:off x="1143000" y="3886200"/>
            <a:ext cx="8001000" cy="2271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Revisión y análisis de otros planes de formación.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Consulta a expertos en formación.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Consulta a implicados en procesos universitarios.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Especificación de objetivos por cada A.F. (ficha técnica).</a:t>
            </a:r>
          </a:p>
        </p:txBody>
      </p:sp>
      <p:pic>
        <p:nvPicPr>
          <p:cNvPr id="382983" name="Picture 7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2985" name="Rectangle 9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82987" name="Rectangle 11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2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2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29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2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2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2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2980" grpId="0" autoUpdateAnimBg="0"/>
      <p:bldP spid="382981" grpId="0" autoUpdateAnimBg="0"/>
      <p:bldP spid="382982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EF7F8-DE8C-4F78-B2DB-7EB00E9B0C19}" type="slidenum">
              <a:rPr lang="es-ES"/>
              <a:pPr/>
              <a:t>43</a:t>
            </a:fld>
            <a:endParaRPr lang="es-ES"/>
          </a:p>
        </p:txBody>
      </p:sp>
      <p:sp>
        <p:nvSpPr>
          <p:cNvPr id="384002" name="Text Box 2"/>
          <p:cNvSpPr txBox="1">
            <a:spLocks noChangeArrowheads="1"/>
          </p:cNvSpPr>
          <p:nvPr/>
        </p:nvSpPr>
        <p:spPr bwMode="auto">
          <a:xfrm>
            <a:off x="1835150" y="260350"/>
            <a:ext cx="800100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s-ES_tradnl" sz="36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EVALUACIÓN DEL DISEÑO.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4003" name="Text Box 3"/>
          <p:cNvSpPr txBox="1">
            <a:spLocks noChangeArrowheads="1"/>
          </p:cNvSpPr>
          <p:nvPr/>
        </p:nvSpPr>
        <p:spPr bwMode="auto">
          <a:xfrm>
            <a:off x="1143000" y="3200400"/>
            <a:ext cx="33528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METODOLOGÍA.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4004" name="Text Box 4"/>
          <p:cNvSpPr txBox="1">
            <a:spLocks noChangeArrowheads="1"/>
          </p:cNvSpPr>
          <p:nvPr/>
        </p:nvSpPr>
        <p:spPr bwMode="auto">
          <a:xfrm>
            <a:off x="1547813" y="1052513"/>
            <a:ext cx="2438400" cy="5191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OBJETIVO.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4005" name="Text Box 5"/>
          <p:cNvSpPr txBox="1">
            <a:spLocks noChangeArrowheads="1"/>
          </p:cNvSpPr>
          <p:nvPr/>
        </p:nvSpPr>
        <p:spPr bwMode="auto">
          <a:xfrm>
            <a:off x="1143000" y="1676400"/>
            <a:ext cx="8001000" cy="13731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Valorar la coherencia interna del diseño planteado en el II Plan de Formación con respecto a los objetivos propuestos a partir de las necesidades detectadas.</a:t>
            </a:r>
            <a:endParaRPr lang="es-ES_tradnl" sz="2800" b="1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84006" name="Text Box 6"/>
          <p:cNvSpPr txBox="1">
            <a:spLocks noChangeArrowheads="1"/>
          </p:cNvSpPr>
          <p:nvPr/>
        </p:nvSpPr>
        <p:spPr bwMode="auto">
          <a:xfrm>
            <a:off x="836613" y="3886200"/>
            <a:ext cx="8307387" cy="24431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Revisión y análisis de otros planes de formación.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Consulta a expertos en formación.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Consulta a implicados en procesos universitarios.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Especificación de destinatarios, duración, participantes, lugar, calendario, ...,  por cada A.F. (ficha técnica).</a:t>
            </a:r>
          </a:p>
        </p:txBody>
      </p:sp>
      <p:pic>
        <p:nvPicPr>
          <p:cNvPr id="384007" name="Picture 7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4009" name="Rectangle 9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84011" name="Rectangle 11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40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40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4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4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40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40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4003" grpId="0" autoUpdateAnimBg="0"/>
      <p:bldP spid="384005" grpId="0" autoUpdateAnimBg="0"/>
      <p:bldP spid="384006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D4A12F-A69C-4BF0-B796-33B0962F4CD4}" type="slidenum">
              <a:rPr lang="es-ES"/>
              <a:pPr/>
              <a:t>44</a:t>
            </a:fld>
            <a:endParaRPr lang="es-ES"/>
          </a:p>
        </p:txBody>
      </p:sp>
      <p:graphicFrame>
        <p:nvGraphicFramePr>
          <p:cNvPr id="385026" name="Object 2"/>
          <p:cNvGraphicFramePr>
            <a:graphicFrameLocks noChangeAspect="1"/>
          </p:cNvGraphicFramePr>
          <p:nvPr/>
        </p:nvGraphicFramePr>
        <p:xfrm>
          <a:off x="1614488" y="0"/>
          <a:ext cx="5884862" cy="6237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5027" name="Documento" r:id="rId4" imgW="7029342" imgH="9344221" progId="Word.Document.8">
                  <p:embed/>
                </p:oleObj>
              </mc:Choice>
              <mc:Fallback>
                <p:oleObj name="Documento" r:id="rId4" imgW="7029342" imgH="9344221" progId="Word.Documen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4488" y="0"/>
                        <a:ext cx="5884862" cy="6237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5027" name="Picture 3" descr="marca-tinta-negro_150x13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5029" name="Rectangle 5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85031" name="Rectangle 7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0DE3F-01C8-4251-803D-6D340424D3C4}" type="slidenum">
              <a:rPr lang="es-ES"/>
              <a:pPr/>
              <a:t>45</a:t>
            </a:fld>
            <a:endParaRPr lang="es-ES"/>
          </a:p>
        </p:txBody>
      </p:sp>
      <p:sp>
        <p:nvSpPr>
          <p:cNvPr id="386050" name="Text Box 2"/>
          <p:cNvSpPr txBox="1">
            <a:spLocks noChangeArrowheads="1"/>
          </p:cNvSpPr>
          <p:nvPr/>
        </p:nvSpPr>
        <p:spPr bwMode="auto">
          <a:xfrm>
            <a:off x="1141413" y="228600"/>
            <a:ext cx="8001000" cy="11906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_tradnl" sz="36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EVALUACIÓN DE LA IMPLEMENTACIÓN.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6051" name="Text Box 3"/>
          <p:cNvSpPr txBox="1">
            <a:spLocks noChangeArrowheads="1"/>
          </p:cNvSpPr>
          <p:nvPr/>
        </p:nvSpPr>
        <p:spPr bwMode="auto">
          <a:xfrm>
            <a:off x="1143000" y="2209800"/>
            <a:ext cx="7696200" cy="13731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Valorar la discrepancia, y sus causas, entre lo implementado con respecto a lo programado en el II Plan de Formación.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6052" name="Text Box 4"/>
          <p:cNvSpPr txBox="1">
            <a:spLocks noChangeArrowheads="1"/>
          </p:cNvSpPr>
          <p:nvPr/>
        </p:nvSpPr>
        <p:spPr bwMode="auto">
          <a:xfrm>
            <a:off x="1219200" y="1524000"/>
            <a:ext cx="24384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OBJETIVO.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6053" name="Text Box 5"/>
          <p:cNvSpPr txBox="1">
            <a:spLocks noChangeArrowheads="1"/>
          </p:cNvSpPr>
          <p:nvPr/>
        </p:nvSpPr>
        <p:spPr bwMode="auto">
          <a:xfrm>
            <a:off x="1143000" y="3810000"/>
            <a:ext cx="33528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buFontTx/>
              <a:buChar char="•"/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METODOLOGÍA.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6054" name="Text Box 6"/>
          <p:cNvSpPr txBox="1">
            <a:spLocks noChangeArrowheads="1"/>
          </p:cNvSpPr>
          <p:nvPr/>
        </p:nvSpPr>
        <p:spPr bwMode="auto">
          <a:xfrm>
            <a:off x="914400" y="4495800"/>
            <a:ext cx="8229600" cy="15875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Cuestionario durante la implementación de las AA.FF.</a:t>
            </a:r>
          </a:p>
          <a:p>
            <a:pPr eaLnBrk="0" hangingPunct="0">
              <a:spcBef>
                <a:spcPct val="50000"/>
              </a:spcBef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- Entrevista con formadores para analizar la posible discrepancia entre ejecutado/implementado</a:t>
            </a:r>
          </a:p>
        </p:txBody>
      </p:sp>
      <p:pic>
        <p:nvPicPr>
          <p:cNvPr id="386055" name="Picture 7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6057" name="Rectangle 9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86059" name="Rectangle 11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6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6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6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6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6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6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6051" grpId="0" autoUpdateAnimBg="0"/>
      <p:bldP spid="386053" grpId="0" autoUpdateAnimBg="0"/>
      <p:bldP spid="386054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162A59-1B9C-49D4-B62E-1BDBF5C7D375}" type="slidenum">
              <a:rPr lang="es-ES"/>
              <a:pPr/>
              <a:t>46</a:t>
            </a:fld>
            <a:endParaRPr lang="es-ES"/>
          </a:p>
        </p:txBody>
      </p:sp>
      <p:sp>
        <p:nvSpPr>
          <p:cNvPr id="387074" name="Text Box 2"/>
          <p:cNvSpPr txBox="1">
            <a:spLocks noChangeArrowheads="1"/>
          </p:cNvSpPr>
          <p:nvPr/>
        </p:nvSpPr>
        <p:spPr bwMode="auto">
          <a:xfrm>
            <a:off x="1619250" y="333375"/>
            <a:ext cx="7524750" cy="5597525"/>
          </a:xfrm>
          <a:prstGeom prst="rect">
            <a:avLst/>
          </a:prstGeom>
          <a:solidFill>
            <a:schemeClr val="bg1"/>
          </a:solidFill>
          <a:ln w="12700">
            <a:solidFill>
              <a:srgbClr val="99FF33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 eaLnBrk="0" hangingPunct="0"/>
            <a:r>
              <a:rPr lang="es-ES_tradnl" b="1" i="1">
                <a:latin typeface="Times New Roman" pitchFamily="18" charset="0"/>
              </a:rPr>
              <a:t>No esperes a que acabe la acción formativa</a:t>
            </a:r>
            <a:r>
              <a:rPr lang="es-ES_tradnl">
                <a:latin typeface="Times New Roman" pitchFamily="18" charset="0"/>
              </a:rPr>
              <a:t>, con la intención de mejorar, haznos llegar cualquier opinión, por pequeña que sea, sobre los apartados que aparecen a continuación. Muchas gracias por tu colaboración. </a:t>
            </a:r>
          </a:p>
          <a:p>
            <a:pPr algn="just" eaLnBrk="0" hangingPunct="0"/>
            <a:endParaRPr lang="es-ES_tradnl">
              <a:latin typeface="Times New Roman" pitchFamily="18" charset="0"/>
            </a:endParaRPr>
          </a:p>
          <a:p>
            <a:pPr eaLnBrk="0" hangingPunct="0"/>
            <a:r>
              <a:rPr lang="es-ES_tradnl">
                <a:latin typeface="Times New Roman" pitchFamily="18" charset="0"/>
              </a:rPr>
              <a:t>NOMBRE DEL CURSO: ________________________________________________</a:t>
            </a:r>
          </a:p>
          <a:p>
            <a:pPr eaLnBrk="0" hangingPunct="0"/>
            <a:endParaRPr lang="es-ES_tradnl">
              <a:latin typeface="Times New Roman" pitchFamily="18" charset="0"/>
            </a:endParaRPr>
          </a:p>
          <a:p>
            <a:pPr eaLnBrk="0" hangingPunct="0"/>
            <a:r>
              <a:rPr lang="es-ES_tradnl" b="1" i="1">
                <a:latin typeface="Times New Roman" pitchFamily="18" charset="0"/>
              </a:rPr>
              <a:t>(Fecha en que se cumplimenta este impreso ________ de___________ de___)</a:t>
            </a:r>
          </a:p>
          <a:p>
            <a:pPr eaLnBrk="0" hangingPunct="0"/>
            <a:endParaRPr lang="es-ES_tradnl" b="1" i="1">
              <a:latin typeface="Times New Roman" pitchFamily="18" charset="0"/>
            </a:endParaRPr>
          </a:p>
          <a:p>
            <a:pPr eaLnBrk="0" hangingPunct="0"/>
            <a:r>
              <a:rPr lang="es-ES_tradnl">
                <a:latin typeface="Times New Roman" pitchFamily="18" charset="0"/>
              </a:rPr>
              <a:t>1. </a:t>
            </a:r>
            <a:r>
              <a:rPr lang="es-ES_tradnl" b="1" i="1">
                <a:latin typeface="Times New Roman" pitchFamily="18" charset="0"/>
              </a:rPr>
              <a:t>Objetivos del curso:________________________________________________</a:t>
            </a:r>
            <a:endParaRPr lang="es-ES_tradnl">
              <a:latin typeface="Times New Roman" pitchFamily="18" charset="0"/>
            </a:endParaRPr>
          </a:p>
          <a:p>
            <a:pPr eaLnBrk="0" hangingPunct="0"/>
            <a:r>
              <a:rPr lang="es-ES">
                <a:latin typeface="Times New Roman" pitchFamily="18" charset="0"/>
              </a:rPr>
              <a:t>2. </a:t>
            </a:r>
            <a:r>
              <a:rPr lang="es-ES" b="1" i="1">
                <a:latin typeface="Times New Roman" pitchFamily="18" charset="0"/>
              </a:rPr>
              <a:t>Los contenidos del curso:</a:t>
            </a:r>
            <a:r>
              <a:rPr lang="es-ES">
                <a:latin typeface="Times New Roman" pitchFamily="18" charset="0"/>
              </a:rPr>
              <a:t> ________________________________________</a:t>
            </a:r>
            <a:endParaRPr lang="es-ES_tradnl">
              <a:latin typeface="Times New Roman" pitchFamily="18" charset="0"/>
            </a:endParaRPr>
          </a:p>
          <a:p>
            <a:pPr eaLnBrk="0" hangingPunct="0"/>
            <a:r>
              <a:rPr lang="es-ES">
                <a:latin typeface="Times New Roman" pitchFamily="18" charset="0"/>
              </a:rPr>
              <a:t>3. </a:t>
            </a:r>
            <a:r>
              <a:rPr lang="en-US" b="1" i="1">
                <a:latin typeface="Times New Roman" pitchFamily="18" charset="0"/>
              </a:rPr>
              <a:t>El ambiente </a:t>
            </a:r>
            <a:r>
              <a:rPr lang="en-US">
                <a:latin typeface="Times New Roman" pitchFamily="18" charset="0"/>
              </a:rPr>
              <a:t>(compañerismo, participación,...):___________________________</a:t>
            </a:r>
            <a:endParaRPr lang="es-ES">
              <a:latin typeface="Times New Roman" pitchFamily="18" charset="0"/>
            </a:endParaRPr>
          </a:p>
          <a:p>
            <a:pPr eaLnBrk="0" hangingPunct="0"/>
            <a:r>
              <a:rPr lang="es-ES">
                <a:latin typeface="Times New Roman" pitchFamily="18" charset="0"/>
              </a:rPr>
              <a:t>4. </a:t>
            </a:r>
            <a:r>
              <a:rPr lang="es-ES" b="1" i="1">
                <a:latin typeface="Times New Roman" pitchFamily="18" charset="0"/>
              </a:rPr>
              <a:t>Los formadores</a:t>
            </a:r>
            <a:r>
              <a:rPr lang="es-ES">
                <a:latin typeface="Times New Roman" pitchFamily="18" charset="0"/>
              </a:rPr>
              <a:t> (interés, motivación,...): ____________________________</a:t>
            </a:r>
          </a:p>
          <a:p>
            <a:pPr eaLnBrk="0" hangingPunct="0"/>
            <a:r>
              <a:rPr lang="es-ES">
                <a:latin typeface="Times New Roman" pitchFamily="18" charset="0"/>
              </a:rPr>
              <a:t>5. </a:t>
            </a:r>
            <a:r>
              <a:rPr lang="es-ES" b="1" i="1">
                <a:latin typeface="Times New Roman" pitchFamily="18" charset="0"/>
              </a:rPr>
              <a:t>Los materiales y/o recursos</a:t>
            </a:r>
            <a:r>
              <a:rPr lang="es-ES">
                <a:latin typeface="Times New Roman" pitchFamily="18" charset="0"/>
              </a:rPr>
              <a:t> (mobiliario, condiciones ambientales, recursos didácticos, apuntes escritos,...):_________________________________________</a:t>
            </a:r>
          </a:p>
          <a:p>
            <a:pPr eaLnBrk="0" hangingPunct="0"/>
            <a:r>
              <a:rPr lang="es-ES">
                <a:latin typeface="Times New Roman" pitchFamily="18" charset="0"/>
              </a:rPr>
              <a:t>6. </a:t>
            </a:r>
            <a:r>
              <a:rPr lang="en-US" b="1" i="1">
                <a:latin typeface="Times New Roman" pitchFamily="18" charset="0"/>
              </a:rPr>
              <a:t>Otras sugerencias</a:t>
            </a:r>
            <a:r>
              <a:rPr lang="es-ES">
                <a:latin typeface="Times New Roman" pitchFamily="18" charset="0"/>
              </a:rPr>
              <a:t>:_________________________________________________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387075" name="Picture 3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7077" name="Rectangle 5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87079" name="Rectangle 7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D511F-CAB2-4A2B-877E-10C533640CF9}" type="slidenum">
              <a:rPr lang="es-ES"/>
              <a:pPr/>
              <a:t>47</a:t>
            </a:fld>
            <a:endParaRPr lang="es-ES"/>
          </a:p>
        </p:txBody>
      </p:sp>
      <p:sp>
        <p:nvSpPr>
          <p:cNvPr id="388098" name="Text Box 2"/>
          <p:cNvSpPr txBox="1">
            <a:spLocks noChangeArrowheads="1"/>
          </p:cNvSpPr>
          <p:nvPr/>
        </p:nvSpPr>
        <p:spPr bwMode="auto">
          <a:xfrm>
            <a:off x="1143000" y="333375"/>
            <a:ext cx="8001000" cy="6413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buFont typeface="Marlett" pitchFamily="2" charset="2"/>
              <a:buNone/>
            </a:pPr>
            <a:r>
              <a:rPr lang="es-ES_tradnl" sz="36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EVALUACIÓN DE RESULTADOS.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8099" name="Text Box 3"/>
          <p:cNvSpPr txBox="1">
            <a:spLocks noChangeArrowheads="1"/>
          </p:cNvSpPr>
          <p:nvPr/>
        </p:nvSpPr>
        <p:spPr bwMode="auto">
          <a:xfrm>
            <a:off x="1476375" y="1052513"/>
            <a:ext cx="5410200" cy="5191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Marlett" pitchFamily="2" charset="2"/>
              <a:buChar char="i"/>
            </a:pPr>
            <a:r>
              <a:rPr lang="es-ES_tradnl" sz="2800" b="1">
                <a:latin typeface="Times New Roman" pitchFamily="18" charset="0"/>
              </a:rPr>
              <a:t>OBJETIVOS </a:t>
            </a:r>
            <a:r>
              <a:rPr lang="es-ES" sz="2400">
                <a:latin typeface="Times New Roman" pitchFamily="18" charset="0"/>
              </a:rPr>
              <a:t>(Kirkpatrik, 1999):</a:t>
            </a:r>
            <a:r>
              <a:rPr lang="es-ES_tradnl" sz="2800" b="1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388100" name="Rectangle 4"/>
          <p:cNvSpPr>
            <a:spLocks noChangeArrowheads="1"/>
          </p:cNvSpPr>
          <p:nvPr/>
        </p:nvSpPr>
        <p:spPr bwMode="auto">
          <a:xfrm>
            <a:off x="990600" y="2667000"/>
            <a:ext cx="815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eaLnBrk="0" hangingPunct="0">
              <a:buFont typeface="Marlett" pitchFamily="2" charset="2"/>
              <a:buNone/>
            </a:pPr>
            <a:r>
              <a:rPr lang="es-ES" sz="2400">
                <a:latin typeface="Times New Roman" pitchFamily="18" charset="0"/>
              </a:rPr>
              <a:t>Nivel 2: grado de aprendizaje.</a:t>
            </a:r>
            <a:endParaRPr lang="es-ES" sz="2300">
              <a:latin typeface="Times New Roman" pitchFamily="18" charset="0"/>
            </a:endParaRPr>
          </a:p>
        </p:txBody>
      </p:sp>
      <p:sp>
        <p:nvSpPr>
          <p:cNvPr id="388101" name="Rectangle 5"/>
          <p:cNvSpPr>
            <a:spLocks noChangeArrowheads="1"/>
          </p:cNvSpPr>
          <p:nvPr/>
        </p:nvSpPr>
        <p:spPr bwMode="auto">
          <a:xfrm>
            <a:off x="990600" y="3505200"/>
            <a:ext cx="815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eaLnBrk="0" hangingPunct="0">
              <a:buFont typeface="Marlett" pitchFamily="2" charset="2"/>
              <a:buNone/>
            </a:pPr>
            <a:r>
              <a:rPr lang="es-ES" sz="2400">
                <a:latin typeface="Times New Roman" pitchFamily="18" charset="0"/>
              </a:rPr>
              <a:t>Nivel 3: transferencia al puesto de trabajo</a:t>
            </a:r>
            <a:r>
              <a:rPr lang="es-ES" sz="2300">
                <a:latin typeface="Times New Roman" pitchFamily="18" charset="0"/>
              </a:rPr>
              <a:t>.</a:t>
            </a:r>
          </a:p>
        </p:txBody>
      </p:sp>
      <p:sp>
        <p:nvSpPr>
          <p:cNvPr id="388102" name="Rectangle 6"/>
          <p:cNvSpPr>
            <a:spLocks noChangeArrowheads="1"/>
          </p:cNvSpPr>
          <p:nvPr/>
        </p:nvSpPr>
        <p:spPr bwMode="auto">
          <a:xfrm>
            <a:off x="990600" y="4495800"/>
            <a:ext cx="815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eaLnBrk="0" hangingPunct="0">
              <a:buFont typeface="Marlett" pitchFamily="2" charset="2"/>
              <a:buNone/>
            </a:pPr>
            <a:r>
              <a:rPr lang="es-ES" sz="2400">
                <a:latin typeface="Times New Roman" pitchFamily="18" charset="0"/>
              </a:rPr>
              <a:t>Nivel 4: impacto de la formación en la organización.</a:t>
            </a:r>
            <a:endParaRPr lang="es-ES" sz="2300">
              <a:latin typeface="Times New Roman" pitchFamily="18" charset="0"/>
            </a:endParaRPr>
          </a:p>
        </p:txBody>
      </p:sp>
      <p:sp>
        <p:nvSpPr>
          <p:cNvPr id="388103" name="Rectangle 7"/>
          <p:cNvSpPr>
            <a:spLocks noChangeArrowheads="1"/>
          </p:cNvSpPr>
          <p:nvPr/>
        </p:nvSpPr>
        <p:spPr bwMode="auto">
          <a:xfrm>
            <a:off x="990600" y="1752600"/>
            <a:ext cx="815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eaLnBrk="0" hangingPunct="0">
              <a:buFont typeface="Marlett" pitchFamily="2" charset="2"/>
              <a:buNone/>
            </a:pPr>
            <a:r>
              <a:rPr lang="es-ES" sz="2400">
                <a:latin typeface="Times New Roman" pitchFamily="18" charset="0"/>
              </a:rPr>
              <a:t>Nivel 1: reacción de los participantes.</a:t>
            </a:r>
            <a:endParaRPr lang="es-ES" sz="2300">
              <a:latin typeface="Times New Roman" pitchFamily="18" charset="0"/>
            </a:endParaRPr>
          </a:p>
        </p:txBody>
      </p:sp>
      <p:pic>
        <p:nvPicPr>
          <p:cNvPr id="388104" name="Picture 8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8106" name="Rectangle 10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88108" name="Rectangle 12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8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8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8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88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388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388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88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388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8099" grpId="0" autoUpdateAnimBg="0"/>
      <p:bldP spid="388100" grpId="0" autoUpdateAnimBg="0"/>
      <p:bldP spid="388101" grpId="0" autoUpdateAnimBg="0"/>
      <p:bldP spid="388102" grpId="0" autoUpdateAnimBg="0"/>
      <p:bldP spid="388103" grpId="0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753D3-9B25-443F-898F-86D8EF1D8DED}" type="slidenum">
              <a:rPr lang="es-ES"/>
              <a:pPr/>
              <a:t>48</a:t>
            </a:fld>
            <a:endParaRPr lang="es-ES"/>
          </a:p>
        </p:txBody>
      </p:sp>
      <p:sp>
        <p:nvSpPr>
          <p:cNvPr id="389122" name="Rectangle 2"/>
          <p:cNvSpPr>
            <a:spLocks noChangeArrowheads="1"/>
          </p:cNvSpPr>
          <p:nvPr/>
        </p:nvSpPr>
        <p:spPr bwMode="auto">
          <a:xfrm>
            <a:off x="1692275" y="549275"/>
            <a:ext cx="8305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b"/>
          <a:lstStyle/>
          <a:p>
            <a:pPr eaLnBrk="0" hangingPunct="0"/>
            <a:r>
              <a:rPr lang="es-ES" sz="2900" b="1" u="sng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METODOLOGÍA</a:t>
            </a:r>
            <a:br>
              <a:rPr lang="es-ES" sz="2900" b="1" u="sng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</a:br>
            <a:r>
              <a:rPr lang="es-ES" sz="25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NIVEL 1: REACCIÓN DE LOS PARTICIPANTES</a:t>
            </a:r>
            <a:endParaRPr lang="es-ES" sz="2400">
              <a:latin typeface="Times New Roman" pitchFamily="18" charset="0"/>
            </a:endParaRPr>
          </a:p>
        </p:txBody>
      </p:sp>
      <p:sp>
        <p:nvSpPr>
          <p:cNvPr id="389123" name="Rectangle 3"/>
          <p:cNvSpPr>
            <a:spLocks noChangeArrowheads="1"/>
          </p:cNvSpPr>
          <p:nvPr/>
        </p:nvSpPr>
        <p:spPr bwMode="auto">
          <a:xfrm>
            <a:off x="1547813" y="1196975"/>
            <a:ext cx="8001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eaLnBrk="0" hangingPunct="0"/>
            <a:r>
              <a:rPr lang="es-ES" sz="2300" b="1">
                <a:latin typeface="Times New Roman" pitchFamily="18" charset="0"/>
              </a:rPr>
              <a:t>CUESTIONARIO DE SATISFACCIÓN.</a:t>
            </a:r>
            <a:endParaRPr lang="es-ES" sz="2400">
              <a:latin typeface="Times New Roman" pitchFamily="18" charset="0"/>
            </a:endParaRPr>
          </a:p>
        </p:txBody>
      </p:sp>
      <p:sp>
        <p:nvSpPr>
          <p:cNvPr id="389124" name="Rectangle 4"/>
          <p:cNvSpPr>
            <a:spLocks noChangeArrowheads="1"/>
          </p:cNvSpPr>
          <p:nvPr/>
        </p:nvSpPr>
        <p:spPr bwMode="auto">
          <a:xfrm>
            <a:off x="990600" y="1828800"/>
            <a:ext cx="5181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eaLnBrk="0" hangingPunct="0">
              <a:buFont typeface="Marlett" pitchFamily="2" charset="2"/>
              <a:buNone/>
            </a:pPr>
            <a:r>
              <a:rPr lang="es-ES" sz="2400">
                <a:latin typeface="Times New Roman" pitchFamily="18" charset="0"/>
              </a:rPr>
              <a:t>Objetivos y contenidos.</a:t>
            </a:r>
          </a:p>
        </p:txBody>
      </p:sp>
      <p:sp>
        <p:nvSpPr>
          <p:cNvPr id="389125" name="Rectangle 5"/>
          <p:cNvSpPr>
            <a:spLocks noChangeArrowheads="1"/>
          </p:cNvSpPr>
          <p:nvPr/>
        </p:nvSpPr>
        <p:spPr bwMode="auto">
          <a:xfrm>
            <a:off x="990600" y="3505200"/>
            <a:ext cx="815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eaLnBrk="0" hangingPunct="0">
              <a:buFont typeface="Marlett" pitchFamily="2" charset="2"/>
              <a:buNone/>
            </a:pPr>
            <a:r>
              <a:rPr lang="es-ES" sz="2400">
                <a:latin typeface="Times New Roman" pitchFamily="18" charset="0"/>
              </a:rPr>
              <a:t>Metodología y ambiente.</a:t>
            </a:r>
          </a:p>
        </p:txBody>
      </p:sp>
      <p:sp>
        <p:nvSpPr>
          <p:cNvPr id="389126" name="Rectangle 6"/>
          <p:cNvSpPr>
            <a:spLocks noChangeArrowheads="1"/>
          </p:cNvSpPr>
          <p:nvPr/>
        </p:nvSpPr>
        <p:spPr bwMode="auto">
          <a:xfrm>
            <a:off x="990600" y="4800600"/>
            <a:ext cx="7391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eaLnBrk="0" hangingPunct="0">
              <a:buFont typeface="Marlett" pitchFamily="2" charset="2"/>
              <a:buNone/>
            </a:pPr>
            <a:r>
              <a:rPr lang="es-ES" sz="2400">
                <a:latin typeface="Times New Roman" pitchFamily="18" charset="0"/>
              </a:rPr>
              <a:t>Utilidad y valoración global.</a:t>
            </a:r>
          </a:p>
        </p:txBody>
      </p:sp>
      <p:sp>
        <p:nvSpPr>
          <p:cNvPr id="389127" name="Text Box 7"/>
          <p:cNvSpPr txBox="1">
            <a:spLocks noChangeArrowheads="1"/>
          </p:cNvSpPr>
          <p:nvPr/>
        </p:nvSpPr>
        <p:spPr bwMode="auto">
          <a:xfrm>
            <a:off x="1066800" y="2438400"/>
            <a:ext cx="7772400" cy="10064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s-ES_tradnl" sz="2000" b="1">
                <a:latin typeface="CG Times" pitchFamily="18" charset="0"/>
              </a:rPr>
              <a:t>1.1. A su juicio se han alcanzado los objetivos previstos.</a:t>
            </a:r>
          </a:p>
          <a:p>
            <a:pPr eaLnBrk="0" hangingPunct="0"/>
            <a:r>
              <a:rPr lang="es-ES_tradnl" sz="2000" b="1">
                <a:latin typeface="CG Times" pitchFamily="18" charset="0"/>
              </a:rPr>
              <a:t>1.2. Los temas se han tratado con la profundidad que permitía la duración del curso.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9128" name="Text Box 8"/>
          <p:cNvSpPr txBox="1">
            <a:spLocks noChangeArrowheads="1"/>
          </p:cNvSpPr>
          <p:nvPr/>
        </p:nvSpPr>
        <p:spPr bwMode="auto">
          <a:xfrm>
            <a:off x="1066800" y="4114800"/>
            <a:ext cx="754380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s-ES_tradnl" sz="2000" b="1">
                <a:latin typeface="CG Times" pitchFamily="18" charset="0"/>
              </a:rPr>
              <a:t>2.1. La documentación entregada ha sido de calidad.</a:t>
            </a:r>
          </a:p>
          <a:p>
            <a:pPr eaLnBrk="0" hangingPunct="0"/>
            <a:r>
              <a:rPr lang="es-ES_tradnl" sz="2000" b="1">
                <a:latin typeface="CG Times" pitchFamily="18" charset="0"/>
              </a:rPr>
              <a:t>2.2. La acción formativa ha sido realista y práctica.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89129" name="Text Box 9"/>
          <p:cNvSpPr txBox="1">
            <a:spLocks noChangeArrowheads="1"/>
          </p:cNvSpPr>
          <p:nvPr/>
        </p:nvSpPr>
        <p:spPr bwMode="auto">
          <a:xfrm>
            <a:off x="1066800" y="5410200"/>
            <a:ext cx="777240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s-ES_tradnl" sz="2000" b="1">
                <a:latin typeface="CG Times" pitchFamily="18" charset="0"/>
              </a:rPr>
              <a:t>3.1. La acción formativa es útil para mi puesto de trabajo.</a:t>
            </a:r>
          </a:p>
          <a:p>
            <a:pPr eaLnBrk="0" hangingPunct="0"/>
            <a:r>
              <a:rPr lang="es-ES_tradnl" sz="2000" b="1">
                <a:latin typeface="CG Times" pitchFamily="18" charset="0"/>
              </a:rPr>
              <a:t>3.2. La acción formativa merece una buena valoración global.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389130" name="Picture 10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32" name="Rectangle 12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89134" name="Rectangle 14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9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9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89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389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389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89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89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9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9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9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89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9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23" grpId="0" build="p" autoUpdateAnimBg="0"/>
      <p:bldP spid="389124" grpId="0" autoUpdateAnimBg="0"/>
      <p:bldP spid="389125" grpId="0" autoUpdateAnimBg="0"/>
      <p:bldP spid="389126" grpId="0" autoUpdateAnimBg="0"/>
      <p:bldP spid="389127" grpId="0" autoUpdateAnimBg="0"/>
      <p:bldP spid="389128" grpId="0" autoUpdateAnimBg="0"/>
      <p:bldP spid="389129" grpId="0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BC017-B57B-4E3A-BA33-ADA8B3D3DF5E}" type="slidenum">
              <a:rPr lang="es-ES"/>
              <a:pPr/>
              <a:t>49</a:t>
            </a:fld>
            <a:endParaRPr lang="es-ES"/>
          </a:p>
        </p:txBody>
      </p:sp>
      <p:sp>
        <p:nvSpPr>
          <p:cNvPr id="390146" name="Text Box 2"/>
          <p:cNvSpPr txBox="1">
            <a:spLocks noChangeArrowheads="1"/>
          </p:cNvSpPr>
          <p:nvPr/>
        </p:nvSpPr>
        <p:spPr bwMode="auto">
          <a:xfrm>
            <a:off x="1547813" y="620713"/>
            <a:ext cx="7321550" cy="9461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Gráficas ítems mejor y peor valorado de la A.F</a:t>
            </a:r>
          </a:p>
          <a:p>
            <a:pPr algn="ctr" eaLnBrk="0" hangingPunct="0"/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(porcentaje)</a:t>
            </a:r>
            <a:endParaRPr lang="es-ES_tradnl" sz="2400">
              <a:latin typeface="Times New Roman" pitchFamily="18" charset="0"/>
            </a:endParaRPr>
          </a:p>
        </p:txBody>
      </p:sp>
      <p:graphicFrame>
        <p:nvGraphicFramePr>
          <p:cNvPr id="390147" name="Object 3"/>
          <p:cNvGraphicFramePr>
            <a:graphicFrameLocks noChangeAspect="1"/>
          </p:cNvGraphicFramePr>
          <p:nvPr/>
        </p:nvGraphicFramePr>
        <p:xfrm>
          <a:off x="457200" y="1981200"/>
          <a:ext cx="3733800" cy="299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149" name="Documento" r:id="rId4" imgW="3115800" imgH="2498760" progId="Word.Document.8">
                  <p:embed/>
                </p:oleObj>
              </mc:Choice>
              <mc:Fallback>
                <p:oleObj name="Documento" r:id="rId4" imgW="3115800" imgH="2498760" progId="Word.Document.8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1981200"/>
                        <a:ext cx="3733800" cy="2994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0148" name="Object 4"/>
          <p:cNvGraphicFramePr>
            <a:graphicFrameLocks noChangeAspect="1"/>
          </p:cNvGraphicFramePr>
          <p:nvPr/>
        </p:nvGraphicFramePr>
        <p:xfrm>
          <a:off x="4800600" y="1981200"/>
          <a:ext cx="3733800" cy="298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150" name="Documento" r:id="rId7" imgW="2807280" imgH="2243160" progId="Word.Document.8">
                  <p:embed/>
                </p:oleObj>
              </mc:Choice>
              <mc:Fallback>
                <p:oleObj name="Documento" r:id="rId7" imgW="2807280" imgH="2243160" progId="Word.Document.8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1981200"/>
                        <a:ext cx="3733800" cy="298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0149" name="Text Box 5"/>
          <p:cNvSpPr txBox="1">
            <a:spLocks noChangeArrowheads="1"/>
          </p:cNvSpPr>
          <p:nvPr/>
        </p:nvSpPr>
        <p:spPr bwMode="auto">
          <a:xfrm>
            <a:off x="457200" y="5029200"/>
            <a:ext cx="3362325" cy="1323975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Ítem mejor valorado </a:t>
            </a:r>
          </a:p>
          <a:p>
            <a:pPr eaLnBrk="0" hangingPunct="0"/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(Las condiciones del aula, </a:t>
            </a:r>
          </a:p>
          <a:p>
            <a:pPr eaLnBrk="0" hangingPunct="0"/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mobiliario y ambiente de </a:t>
            </a:r>
          </a:p>
          <a:p>
            <a:pPr eaLnBrk="0" hangingPunct="0"/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aprendizaje han sido buenas)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90150" name="Text Box 6"/>
          <p:cNvSpPr txBox="1">
            <a:spLocks noChangeArrowheads="1"/>
          </p:cNvSpPr>
          <p:nvPr/>
        </p:nvSpPr>
        <p:spPr bwMode="auto">
          <a:xfrm>
            <a:off x="4800600" y="5029200"/>
            <a:ext cx="4305300" cy="1019175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Ítem peor valorado </a:t>
            </a:r>
          </a:p>
          <a:p>
            <a:pPr eaLnBrk="0" hangingPunct="0"/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(La duración del curso ha sido </a:t>
            </a:r>
          </a:p>
          <a:p>
            <a:pPr eaLnBrk="0" hangingPunct="0"/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adecuada a los objetivos y contenidos)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390151" name="Picture 7" descr="marca-tinta-negro_150x13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0153" name="Rectangle 9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90155" name="Rectangle 11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1201-2C42-4797-96E3-B8EC89CD04A3}" type="slidenum">
              <a:rPr lang="es-ES"/>
              <a:pPr/>
              <a:t>50</a:t>
            </a:fld>
            <a:endParaRPr lang="es-ES"/>
          </a:p>
        </p:txBody>
      </p:sp>
      <p:sp>
        <p:nvSpPr>
          <p:cNvPr id="391170" name="Text Box 2"/>
          <p:cNvSpPr txBox="1">
            <a:spLocks noChangeArrowheads="1"/>
          </p:cNvSpPr>
          <p:nvPr/>
        </p:nvSpPr>
        <p:spPr bwMode="auto">
          <a:xfrm>
            <a:off x="2057400" y="484188"/>
            <a:ext cx="18415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/>
            <a:endParaRPr lang="es-ES" sz="2400">
              <a:latin typeface="Times New Roman" pitchFamily="18" charset="0"/>
            </a:endParaRPr>
          </a:p>
        </p:txBody>
      </p:sp>
      <p:sp>
        <p:nvSpPr>
          <p:cNvPr id="391171" name="Text Box 3"/>
          <p:cNvSpPr txBox="1">
            <a:spLocks noChangeArrowheads="1"/>
          </p:cNvSpPr>
          <p:nvPr/>
        </p:nvSpPr>
        <p:spPr bwMode="auto">
          <a:xfrm>
            <a:off x="1604963" y="304800"/>
            <a:ext cx="6275387" cy="9461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Gráfica ítem valoración global de la A.F</a:t>
            </a:r>
          </a:p>
          <a:p>
            <a:pPr algn="ctr" eaLnBrk="0" hangingPunct="0"/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(porcentaje)</a:t>
            </a:r>
            <a:endParaRPr lang="es-ES_tradnl" sz="2400">
              <a:latin typeface="Times New Roman" pitchFamily="18" charset="0"/>
            </a:endParaRPr>
          </a:p>
        </p:txBody>
      </p:sp>
      <p:graphicFrame>
        <p:nvGraphicFramePr>
          <p:cNvPr id="391172" name="Object 4"/>
          <p:cNvGraphicFramePr>
            <a:graphicFrameLocks noChangeAspect="1"/>
          </p:cNvGraphicFramePr>
          <p:nvPr/>
        </p:nvGraphicFramePr>
        <p:xfrm>
          <a:off x="2209800" y="1371600"/>
          <a:ext cx="5181600" cy="365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1173" name="Documento" r:id="rId4" imgW="3286080" imgH="2640600" progId="Word.Document.8">
                  <p:embed/>
                </p:oleObj>
              </mc:Choice>
              <mc:Fallback>
                <p:oleObj name="Documento" r:id="rId4" imgW="3286080" imgH="2640600" progId="Word.Document.8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1371600"/>
                        <a:ext cx="5181600" cy="365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1173" name="Text Box 5"/>
          <p:cNvSpPr txBox="1">
            <a:spLocks noChangeArrowheads="1"/>
          </p:cNvSpPr>
          <p:nvPr/>
        </p:nvSpPr>
        <p:spPr bwMode="auto">
          <a:xfrm>
            <a:off x="3505200" y="5105400"/>
            <a:ext cx="2719388" cy="1019175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Ítem valoración global </a:t>
            </a:r>
          </a:p>
          <a:p>
            <a:pPr eaLnBrk="0" hangingPunct="0"/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(El curso merece una </a:t>
            </a:r>
          </a:p>
          <a:p>
            <a:pPr eaLnBrk="0" hangingPunct="0"/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valoración global de... )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391174" name="Picture 6" descr="marca-tinta-negro_150x13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1176" name="Rectangle 8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91178" name="Rectangle 10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FEE81-A0A4-40AD-A023-59DA5CF860C9}" type="slidenum">
              <a:rPr lang="es-ES"/>
              <a:pPr/>
              <a:t>51</a:t>
            </a:fld>
            <a:endParaRPr lang="es-ES"/>
          </a:p>
        </p:txBody>
      </p:sp>
      <p:sp>
        <p:nvSpPr>
          <p:cNvPr id="392194" name="Text Box 2"/>
          <p:cNvSpPr txBox="1">
            <a:spLocks noChangeArrowheads="1"/>
          </p:cNvSpPr>
          <p:nvPr/>
        </p:nvSpPr>
        <p:spPr bwMode="auto">
          <a:xfrm>
            <a:off x="1692275" y="333375"/>
            <a:ext cx="7127875" cy="9461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Gráfica global ítems de la acción formativa (medias)</a:t>
            </a:r>
            <a:endParaRPr lang="es-ES_tradnl" sz="2400">
              <a:latin typeface="Times New Roman" pitchFamily="18" charset="0"/>
            </a:endParaRPr>
          </a:p>
        </p:txBody>
      </p:sp>
      <p:graphicFrame>
        <p:nvGraphicFramePr>
          <p:cNvPr id="392195" name="Object 3"/>
          <p:cNvGraphicFramePr>
            <a:graphicFrameLocks noChangeAspect="1"/>
          </p:cNvGraphicFramePr>
          <p:nvPr/>
        </p:nvGraphicFramePr>
        <p:xfrm>
          <a:off x="1981200" y="1600200"/>
          <a:ext cx="5257800" cy="421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2196" name="Documento" r:id="rId4" imgW="3286080" imgH="2637000" progId="Word.Document.8">
                  <p:embed/>
                </p:oleObj>
              </mc:Choice>
              <mc:Fallback>
                <p:oleObj name="Documento" r:id="rId4" imgW="3286080" imgH="2637000" progId="Word.Document.8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0" y="1600200"/>
                        <a:ext cx="5257800" cy="421957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12700">
                        <a:solidFill>
                          <a:srgbClr val="FFFF00"/>
                        </a:solidFill>
                        <a:miter lim="800000"/>
                        <a:headEnd type="none" w="sm" len="sm"/>
                        <a:tailEnd type="none" w="sm" len="sm"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2196" name="Picture 4" descr="marca-tinta-negro_150x13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2198" name="Rectangle 6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92200" name="Rectangle 8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06212-B614-4FB7-85BE-0336C952BCB4}" type="slidenum">
              <a:rPr lang="es-ES"/>
              <a:pPr/>
              <a:t>52</a:t>
            </a:fld>
            <a:endParaRPr lang="es-ES"/>
          </a:p>
        </p:txBody>
      </p:sp>
      <p:sp>
        <p:nvSpPr>
          <p:cNvPr id="393218" name="Text Box 2"/>
          <p:cNvSpPr txBox="1">
            <a:spLocks noChangeArrowheads="1"/>
          </p:cNvSpPr>
          <p:nvPr/>
        </p:nvSpPr>
        <p:spPr bwMode="auto">
          <a:xfrm>
            <a:off x="1912938" y="333375"/>
            <a:ext cx="7231062" cy="9461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Gráficas ítems mejor y peor valorado profesor</a:t>
            </a:r>
          </a:p>
          <a:p>
            <a:pPr algn="ctr" eaLnBrk="0" hangingPunct="0"/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(porcentaje)</a:t>
            </a:r>
            <a:endParaRPr lang="es-ES_tradnl" sz="2400">
              <a:latin typeface="Times New Roman" pitchFamily="18" charset="0"/>
            </a:endParaRPr>
          </a:p>
        </p:txBody>
      </p:sp>
      <p:graphicFrame>
        <p:nvGraphicFramePr>
          <p:cNvPr id="393219" name="Object 3"/>
          <p:cNvGraphicFramePr>
            <a:graphicFrameLocks noChangeAspect="1"/>
          </p:cNvGraphicFramePr>
          <p:nvPr/>
        </p:nvGraphicFramePr>
        <p:xfrm>
          <a:off x="533400" y="1828800"/>
          <a:ext cx="3733800" cy="298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3222" name="Documento" r:id="rId4" imgW="3349800" imgH="2678760" progId="Word.Document.8">
                  <p:embed/>
                </p:oleObj>
              </mc:Choice>
              <mc:Fallback>
                <p:oleObj name="Documento" r:id="rId4" imgW="3349800" imgH="2678760" progId="Word.Document.8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1828800"/>
                        <a:ext cx="3733800" cy="298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3220" name="Text Box 4"/>
          <p:cNvSpPr txBox="1">
            <a:spLocks noChangeArrowheads="1"/>
          </p:cNvSpPr>
          <p:nvPr/>
        </p:nvSpPr>
        <p:spPr bwMode="auto">
          <a:xfrm>
            <a:off x="457200" y="5029200"/>
            <a:ext cx="2641600" cy="1019175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Ítem mejor valorado </a:t>
            </a:r>
          </a:p>
          <a:p>
            <a:pPr eaLnBrk="0" hangingPunct="0"/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(El profesor domina la</a:t>
            </a:r>
          </a:p>
          <a:p>
            <a:pPr eaLnBrk="0" hangingPunct="0"/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materia)</a:t>
            </a:r>
            <a:endParaRPr lang="es-ES_tradnl" sz="2400">
              <a:latin typeface="Times New Roman" pitchFamily="18" charset="0"/>
            </a:endParaRPr>
          </a:p>
        </p:txBody>
      </p:sp>
      <p:graphicFrame>
        <p:nvGraphicFramePr>
          <p:cNvPr id="393221" name="Object 5"/>
          <p:cNvGraphicFramePr>
            <a:graphicFrameLocks noChangeAspect="1"/>
          </p:cNvGraphicFramePr>
          <p:nvPr/>
        </p:nvGraphicFramePr>
        <p:xfrm>
          <a:off x="4495800" y="1828800"/>
          <a:ext cx="3735388" cy="300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3223" name="Documento" r:id="rId7" imgW="3201120" imgH="2571480" progId="Word.Document.8">
                  <p:embed/>
                </p:oleObj>
              </mc:Choice>
              <mc:Fallback>
                <p:oleObj name="Documento" r:id="rId7" imgW="3201120" imgH="2571480" progId="Word.Document.8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1828800"/>
                        <a:ext cx="3735388" cy="300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3222" name="Text Box 6"/>
          <p:cNvSpPr txBox="1">
            <a:spLocks noChangeArrowheads="1"/>
          </p:cNvSpPr>
          <p:nvPr/>
        </p:nvSpPr>
        <p:spPr bwMode="auto">
          <a:xfrm>
            <a:off x="4495800" y="5029200"/>
            <a:ext cx="4178300" cy="1019175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Ítem peor valorado </a:t>
            </a:r>
          </a:p>
          <a:p>
            <a:pPr eaLnBrk="0" hangingPunct="0"/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(Las enseñanzas transmitidas se </a:t>
            </a:r>
          </a:p>
          <a:p>
            <a:pPr eaLnBrk="0" hangingPunct="0"/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adecuan a los objetivos y contenidos)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393223" name="Picture 7" descr="marca-tinta-negro_150x13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3225" name="Rectangle 9"/>
          <p:cNvSpPr>
            <a:spLocks noChangeArrowheads="1"/>
          </p:cNvSpPr>
          <p:nvPr/>
        </p:nvSpPr>
        <p:spPr bwMode="auto">
          <a:xfrm>
            <a:off x="0" y="1196975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93227" name="Rectangle 11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A9C93-23FF-4350-BA36-8C07EEBEC342}" type="slidenum">
              <a:rPr lang="es-ES"/>
              <a:pPr/>
              <a:t>53</a:t>
            </a:fld>
            <a:endParaRPr lang="es-ES"/>
          </a:p>
        </p:txBody>
      </p:sp>
      <p:graphicFrame>
        <p:nvGraphicFramePr>
          <p:cNvPr id="394242" name="Object 2"/>
          <p:cNvGraphicFramePr>
            <a:graphicFrameLocks noChangeAspect="1"/>
          </p:cNvGraphicFramePr>
          <p:nvPr/>
        </p:nvGraphicFramePr>
        <p:xfrm>
          <a:off x="2590800" y="1295400"/>
          <a:ext cx="4572000" cy="3667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4243" name="Documento" r:id="rId4" imgW="3381840" imgH="2713320" progId="Word.Document.8">
                  <p:embed/>
                </p:oleObj>
              </mc:Choice>
              <mc:Fallback>
                <p:oleObj name="Documento" r:id="rId4" imgW="3381840" imgH="2713320" progId="Word.Documen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1295400"/>
                        <a:ext cx="4572000" cy="3667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4243" name="Text Box 3"/>
          <p:cNvSpPr txBox="1">
            <a:spLocks noChangeArrowheads="1"/>
          </p:cNvSpPr>
          <p:nvPr/>
        </p:nvSpPr>
        <p:spPr bwMode="auto">
          <a:xfrm>
            <a:off x="1763713" y="260350"/>
            <a:ext cx="6727825" cy="9461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Gráfica ítem valoración global del profesor</a:t>
            </a:r>
          </a:p>
          <a:p>
            <a:pPr algn="ctr" eaLnBrk="0" hangingPunct="0"/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(porcentaje)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94244" name="Text Box 4"/>
          <p:cNvSpPr txBox="1">
            <a:spLocks noChangeArrowheads="1"/>
          </p:cNvSpPr>
          <p:nvPr/>
        </p:nvSpPr>
        <p:spPr bwMode="auto">
          <a:xfrm>
            <a:off x="3505200" y="5105400"/>
            <a:ext cx="2874963" cy="1019175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Ítem valoración global </a:t>
            </a:r>
          </a:p>
          <a:p>
            <a:pPr eaLnBrk="0" hangingPunct="0"/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(El profesor merece una </a:t>
            </a:r>
          </a:p>
          <a:p>
            <a:pPr eaLnBrk="0" hangingPunct="0"/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valoración global de... )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394245" name="Picture 5" descr="marca-tinta-negro_150x13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4247" name="Rectangle 7"/>
          <p:cNvSpPr>
            <a:spLocks noChangeArrowheads="1"/>
          </p:cNvSpPr>
          <p:nvPr/>
        </p:nvSpPr>
        <p:spPr bwMode="auto">
          <a:xfrm>
            <a:off x="0" y="1341438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94249" name="Rectangle 9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C68ED-FCCA-41B7-BDCC-06812543A960}" type="slidenum">
              <a:rPr lang="es-ES"/>
              <a:pPr/>
              <a:t>54</a:t>
            </a:fld>
            <a:endParaRPr lang="es-ES"/>
          </a:p>
        </p:txBody>
      </p:sp>
      <p:graphicFrame>
        <p:nvGraphicFramePr>
          <p:cNvPr id="395266" name="Object 2"/>
          <p:cNvGraphicFramePr>
            <a:graphicFrameLocks noChangeAspect="1"/>
          </p:cNvGraphicFramePr>
          <p:nvPr/>
        </p:nvGraphicFramePr>
        <p:xfrm>
          <a:off x="2438400" y="1371600"/>
          <a:ext cx="5029200" cy="403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5267" name="Documento" r:id="rId4" imgW="3254400" imgH="2612880" progId="Word.Document.8">
                  <p:embed/>
                </p:oleObj>
              </mc:Choice>
              <mc:Fallback>
                <p:oleObj name="Documento" r:id="rId4" imgW="3254400" imgH="2612880" progId="Word.Documen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1371600"/>
                        <a:ext cx="5029200" cy="4038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5267" name="Text Box 3"/>
          <p:cNvSpPr txBox="1">
            <a:spLocks noChangeArrowheads="1"/>
          </p:cNvSpPr>
          <p:nvPr/>
        </p:nvSpPr>
        <p:spPr bwMode="auto">
          <a:xfrm>
            <a:off x="1455738" y="304800"/>
            <a:ext cx="657225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Gráfica global ítems del profesor (medias)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395268" name="Picture 4" descr="marca-tinta-negro_150x13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5270" name="Rectangle 6"/>
          <p:cNvSpPr>
            <a:spLocks noChangeArrowheads="1"/>
          </p:cNvSpPr>
          <p:nvPr/>
        </p:nvSpPr>
        <p:spPr bwMode="auto">
          <a:xfrm>
            <a:off x="0" y="1341438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95272" name="Rectangle 8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6BBB-CCB7-472C-8934-C48E9EB4D6F7}" type="slidenum">
              <a:rPr lang="es-ES"/>
              <a:pPr/>
              <a:t>55</a:t>
            </a:fld>
            <a:endParaRPr lang="es-ES"/>
          </a:p>
        </p:txBody>
      </p:sp>
      <p:graphicFrame>
        <p:nvGraphicFramePr>
          <p:cNvPr id="396290" name="Object 2"/>
          <p:cNvGraphicFramePr>
            <a:graphicFrameLocks noChangeAspect="1"/>
          </p:cNvGraphicFramePr>
          <p:nvPr/>
        </p:nvGraphicFramePr>
        <p:xfrm>
          <a:off x="1692275" y="476250"/>
          <a:ext cx="6437313" cy="581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6291" name="Documento" r:id="rId4" imgW="6891480" imgH="6434280" progId="Word.Document.8">
                  <p:embed/>
                </p:oleObj>
              </mc:Choice>
              <mc:Fallback>
                <p:oleObj name="Documento" r:id="rId4" imgW="6891480" imgH="6434280" progId="Word.Documen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2275" y="476250"/>
                        <a:ext cx="6437313" cy="5810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6291" name="Picture 3" descr="marca-tinta-negro_150x13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6293" name="Rectangle 5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96295" name="Rectangle 7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F54AC-CCE2-4D9F-8E5A-FBDAD896664E}" type="slidenum">
              <a:rPr lang="es-ES"/>
              <a:pPr/>
              <a:t>56</a:t>
            </a:fld>
            <a:endParaRPr lang="es-ES"/>
          </a:p>
        </p:txBody>
      </p:sp>
      <p:sp>
        <p:nvSpPr>
          <p:cNvPr id="397314" name="Rectangle 2"/>
          <p:cNvSpPr>
            <a:spLocks noChangeArrowheads="1"/>
          </p:cNvSpPr>
          <p:nvPr/>
        </p:nvSpPr>
        <p:spPr bwMode="auto">
          <a:xfrm>
            <a:off x="1763713" y="333375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b"/>
          <a:lstStyle/>
          <a:p>
            <a:pPr eaLnBrk="0" hangingPunct="0"/>
            <a:r>
              <a:rPr lang="es-ES" sz="2900" b="1" u="sng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METODOLOGÍA</a:t>
            </a:r>
            <a:br>
              <a:rPr lang="es-ES" sz="2900" b="1" u="sng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</a:br>
            <a:r>
              <a:rPr lang="es-ES" sz="25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NIVEL 2: GRADO DE APRENDIZAJE.</a:t>
            </a:r>
            <a:endParaRPr lang="es-ES" sz="2900" b="1" u="sng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397315" name="AutoShape 3"/>
          <p:cNvSpPr>
            <a:spLocks noChangeArrowheads="1"/>
          </p:cNvSpPr>
          <p:nvPr/>
        </p:nvSpPr>
        <p:spPr bwMode="auto">
          <a:xfrm>
            <a:off x="762000" y="2667000"/>
            <a:ext cx="1828800" cy="1981200"/>
          </a:xfrm>
          <a:prstGeom prst="hexagon">
            <a:avLst>
              <a:gd name="adj" fmla="val 50000"/>
              <a:gd name="vf" fmla="val 115470"/>
            </a:avLst>
          </a:prstGeom>
          <a:solidFill>
            <a:schemeClr val="accent2"/>
          </a:solidFill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97316" name="Text Box 4"/>
          <p:cNvSpPr txBox="1">
            <a:spLocks noChangeArrowheads="1"/>
          </p:cNvSpPr>
          <p:nvPr/>
        </p:nvSpPr>
        <p:spPr bwMode="auto">
          <a:xfrm>
            <a:off x="1219200" y="2514600"/>
            <a:ext cx="12954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endParaRPr lang="es-ES" sz="2400">
              <a:latin typeface="Times New Roman" pitchFamily="18" charset="0"/>
            </a:endParaRPr>
          </a:p>
        </p:txBody>
      </p:sp>
      <p:sp>
        <p:nvSpPr>
          <p:cNvPr id="397317" name="Text Box 5"/>
          <p:cNvSpPr txBox="1">
            <a:spLocks noChangeArrowheads="1"/>
          </p:cNvSpPr>
          <p:nvPr/>
        </p:nvSpPr>
        <p:spPr bwMode="auto">
          <a:xfrm>
            <a:off x="838200" y="3352800"/>
            <a:ext cx="16764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ES_tradnl" sz="2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PRETEST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97318" name="Rectangle 6"/>
          <p:cNvSpPr>
            <a:spLocks noChangeArrowheads="1"/>
          </p:cNvSpPr>
          <p:nvPr/>
        </p:nvSpPr>
        <p:spPr bwMode="auto">
          <a:xfrm>
            <a:off x="3429000" y="3276600"/>
            <a:ext cx="2057400" cy="762000"/>
          </a:xfrm>
          <a:prstGeom prst="rect">
            <a:avLst/>
          </a:prstGeom>
          <a:solidFill>
            <a:schemeClr val="accent2"/>
          </a:solidFill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97319" name="Line 7"/>
          <p:cNvSpPr>
            <a:spLocks noChangeShapeType="1"/>
          </p:cNvSpPr>
          <p:nvPr/>
        </p:nvSpPr>
        <p:spPr bwMode="auto">
          <a:xfrm>
            <a:off x="2590800" y="3657600"/>
            <a:ext cx="8382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97320" name="Text Box 8"/>
          <p:cNvSpPr txBox="1">
            <a:spLocks noChangeArrowheads="1"/>
          </p:cNvSpPr>
          <p:nvPr/>
        </p:nvSpPr>
        <p:spPr bwMode="auto">
          <a:xfrm>
            <a:off x="3429000" y="3352800"/>
            <a:ext cx="2057400" cy="5175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ES_tradnl" sz="1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IMPLEMENTACIÓN A.F.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97321" name="AutoShape 9"/>
          <p:cNvSpPr>
            <a:spLocks noChangeArrowheads="1"/>
          </p:cNvSpPr>
          <p:nvPr/>
        </p:nvSpPr>
        <p:spPr bwMode="auto">
          <a:xfrm>
            <a:off x="6324600" y="2667000"/>
            <a:ext cx="1828800" cy="1981200"/>
          </a:xfrm>
          <a:prstGeom prst="hexagon">
            <a:avLst>
              <a:gd name="adj" fmla="val 50000"/>
              <a:gd name="vf" fmla="val 115470"/>
            </a:avLst>
          </a:prstGeom>
          <a:solidFill>
            <a:schemeClr val="accent2"/>
          </a:solidFill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97322" name="Text Box 10"/>
          <p:cNvSpPr txBox="1">
            <a:spLocks noChangeArrowheads="1"/>
          </p:cNvSpPr>
          <p:nvPr/>
        </p:nvSpPr>
        <p:spPr bwMode="auto">
          <a:xfrm>
            <a:off x="6477000" y="3429000"/>
            <a:ext cx="16764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ES_tradnl" sz="2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POSTEST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397323" name="Line 11"/>
          <p:cNvSpPr>
            <a:spLocks noChangeShapeType="1"/>
          </p:cNvSpPr>
          <p:nvPr/>
        </p:nvSpPr>
        <p:spPr bwMode="auto">
          <a:xfrm>
            <a:off x="5486400" y="3657600"/>
            <a:ext cx="8382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triangl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97324" name="Text Box 12"/>
          <p:cNvSpPr txBox="1">
            <a:spLocks noChangeArrowheads="1"/>
          </p:cNvSpPr>
          <p:nvPr/>
        </p:nvSpPr>
        <p:spPr bwMode="auto">
          <a:xfrm>
            <a:off x="3657600" y="5181600"/>
            <a:ext cx="1524000" cy="1384300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Análisis calidad métrica de la prueba</a:t>
            </a:r>
            <a:r>
              <a:rPr lang="es-ES_tradnl" sz="2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</a:p>
        </p:txBody>
      </p:sp>
      <p:sp>
        <p:nvSpPr>
          <p:cNvPr id="397325" name="Line 13"/>
          <p:cNvSpPr>
            <a:spLocks noChangeShapeType="1"/>
          </p:cNvSpPr>
          <p:nvPr/>
        </p:nvSpPr>
        <p:spPr bwMode="auto">
          <a:xfrm flipV="1">
            <a:off x="4419600" y="4114800"/>
            <a:ext cx="2286000" cy="10668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 type="triangle" w="med" len="med"/>
          </a:ln>
          <a:effectLst/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397326" name="Line 14"/>
          <p:cNvSpPr>
            <a:spLocks noChangeShapeType="1"/>
          </p:cNvSpPr>
          <p:nvPr/>
        </p:nvSpPr>
        <p:spPr bwMode="auto">
          <a:xfrm flipH="1" flipV="1">
            <a:off x="2286000" y="4038600"/>
            <a:ext cx="2133600" cy="11430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 type="triangle" w="med" len="med"/>
          </a:ln>
          <a:effectLst/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397327" name="Text Box 15"/>
          <p:cNvSpPr txBox="1">
            <a:spLocks noChangeArrowheads="1"/>
          </p:cNvSpPr>
          <p:nvPr/>
        </p:nvSpPr>
        <p:spPr bwMode="auto">
          <a:xfrm>
            <a:off x="3733800" y="1295400"/>
            <a:ext cx="1524000" cy="774700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ES_tradnl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Estadístico de contraste</a:t>
            </a:r>
            <a:r>
              <a:rPr lang="es-ES_tradnl" sz="2400" b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</a:p>
        </p:txBody>
      </p:sp>
      <p:sp>
        <p:nvSpPr>
          <p:cNvPr id="397328" name="Line 16"/>
          <p:cNvSpPr>
            <a:spLocks noChangeShapeType="1"/>
          </p:cNvSpPr>
          <p:nvPr/>
        </p:nvSpPr>
        <p:spPr bwMode="auto">
          <a:xfrm flipH="1">
            <a:off x="2209800" y="2057400"/>
            <a:ext cx="2286000" cy="10668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 type="triangle" w="med" len="med"/>
          </a:ln>
          <a:effectLst/>
        </p:spPr>
        <p:txBody>
          <a:bodyPr anchor="ctr">
            <a:spAutoFit/>
          </a:bodyPr>
          <a:lstStyle/>
          <a:p>
            <a:endParaRPr lang="es-ES"/>
          </a:p>
        </p:txBody>
      </p:sp>
      <p:sp>
        <p:nvSpPr>
          <p:cNvPr id="397329" name="Line 17"/>
          <p:cNvSpPr>
            <a:spLocks noChangeShapeType="1"/>
          </p:cNvSpPr>
          <p:nvPr/>
        </p:nvSpPr>
        <p:spPr bwMode="auto">
          <a:xfrm>
            <a:off x="4495800" y="2057400"/>
            <a:ext cx="2209800" cy="106680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/>
            <a:tailEnd type="triangle" w="med" len="med"/>
          </a:ln>
          <a:effectLst/>
        </p:spPr>
        <p:txBody>
          <a:bodyPr anchor="ctr">
            <a:spAutoFit/>
          </a:bodyPr>
          <a:lstStyle/>
          <a:p>
            <a:endParaRPr lang="es-ES"/>
          </a:p>
        </p:txBody>
      </p:sp>
      <p:pic>
        <p:nvPicPr>
          <p:cNvPr id="397330" name="Picture 18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7332" name="Rectangle 20"/>
          <p:cNvSpPr>
            <a:spLocks noChangeArrowheads="1"/>
          </p:cNvSpPr>
          <p:nvPr/>
        </p:nvSpPr>
        <p:spPr bwMode="auto">
          <a:xfrm>
            <a:off x="0" y="1268413"/>
            <a:ext cx="13398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</a:p>
        </p:txBody>
      </p:sp>
      <p:sp>
        <p:nvSpPr>
          <p:cNvPr id="397334" name="Rectangle 22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7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7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7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7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7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97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97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7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7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7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97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7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97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97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397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7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7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397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7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7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7315" grpId="0" animBg="1"/>
      <p:bldP spid="397317" grpId="0" autoUpdateAnimBg="0"/>
      <p:bldP spid="397318" grpId="0" animBg="1"/>
      <p:bldP spid="397319" grpId="0" animBg="1"/>
      <p:bldP spid="397320" grpId="0" autoUpdateAnimBg="0"/>
      <p:bldP spid="397321" grpId="0" animBg="1"/>
      <p:bldP spid="397322" grpId="0" autoUpdateAnimBg="0"/>
      <p:bldP spid="397323" grpId="0" animBg="1"/>
      <p:bldP spid="397324" grpId="0" animBg="1" autoUpdateAnimBg="0"/>
      <p:bldP spid="397325" grpId="0" animBg="1"/>
      <p:bldP spid="397326" grpId="0" animBg="1"/>
      <p:bldP spid="397327" grpId="0" animBg="1" autoUpdateAnimBg="0"/>
      <p:bldP spid="397328" grpId="0" animBg="1"/>
      <p:bldP spid="39732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7A01B-5573-4912-87E0-6F577BEAF7BB}" type="slidenum">
              <a:rPr lang="es-ES"/>
              <a:pPr/>
              <a:t>57</a:t>
            </a:fld>
            <a:endParaRPr lang="es-ES"/>
          </a:p>
        </p:txBody>
      </p:sp>
      <p:sp>
        <p:nvSpPr>
          <p:cNvPr id="398338" name="Rectangle 2"/>
          <p:cNvSpPr>
            <a:spLocks noChangeArrowheads="1"/>
          </p:cNvSpPr>
          <p:nvPr/>
        </p:nvSpPr>
        <p:spPr bwMode="auto">
          <a:xfrm>
            <a:off x="685800" y="381000"/>
            <a:ext cx="8458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b"/>
          <a:lstStyle/>
          <a:p>
            <a:pPr eaLnBrk="0" hangingPunct="0"/>
            <a:r>
              <a:rPr lang="es-ES" sz="2500" b="1" u="sng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EJEMPLO RESULTADOS MÉTRICOS (pre) 1 (METRIX)</a:t>
            </a:r>
            <a:endParaRPr lang="es-ES" sz="2400">
              <a:latin typeface="Times New Roman" pitchFamily="18" charset="0"/>
            </a:endParaRPr>
          </a:p>
        </p:txBody>
      </p:sp>
      <p:graphicFrame>
        <p:nvGraphicFramePr>
          <p:cNvPr id="398339" name="Object 3"/>
          <p:cNvGraphicFramePr>
            <a:graphicFrameLocks noChangeAspect="1"/>
          </p:cNvGraphicFramePr>
          <p:nvPr/>
        </p:nvGraphicFramePr>
        <p:xfrm>
          <a:off x="1290638" y="814388"/>
          <a:ext cx="6686550" cy="556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8340" name="Documento" r:id="rId4" imgW="5748480" imgH="5137200" progId="Word.Document.8">
                  <p:embed/>
                </p:oleObj>
              </mc:Choice>
              <mc:Fallback>
                <p:oleObj name="Documento" r:id="rId4" imgW="5748480" imgH="5137200" progId="Word.Document.8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0638" y="814388"/>
                        <a:ext cx="6686550" cy="5567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8340" name="Picture 4" descr="marca-tinta-negro_150x13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8341" name="Rectangle 5"/>
          <p:cNvSpPr>
            <a:spLocks noChangeArrowheads="1"/>
          </p:cNvSpPr>
          <p:nvPr/>
        </p:nvSpPr>
        <p:spPr bwMode="auto">
          <a:xfrm>
            <a:off x="0" y="1341438"/>
            <a:ext cx="1476375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  <a:endParaRPr lang="es-ES" sz="1000">
              <a:latin typeface="Tahoma" charset="0"/>
            </a:endParaRPr>
          </a:p>
        </p:txBody>
      </p:sp>
      <p:sp>
        <p:nvSpPr>
          <p:cNvPr id="398343" name="Rectangle 7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2919D-D881-4F74-9F55-DA8D0D1641E6}" type="slidenum">
              <a:rPr lang="es-ES"/>
              <a:pPr/>
              <a:t>58</a:t>
            </a:fld>
            <a:endParaRPr lang="es-ES"/>
          </a:p>
        </p:txBody>
      </p:sp>
      <p:sp>
        <p:nvSpPr>
          <p:cNvPr id="399362" name="Rectangle 2"/>
          <p:cNvSpPr>
            <a:spLocks noChangeArrowheads="1"/>
          </p:cNvSpPr>
          <p:nvPr/>
        </p:nvSpPr>
        <p:spPr bwMode="auto">
          <a:xfrm>
            <a:off x="1763713" y="836613"/>
            <a:ext cx="70564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b"/>
          <a:lstStyle/>
          <a:p>
            <a:pPr algn="ctr" eaLnBrk="0" hangingPunct="0"/>
            <a:r>
              <a:rPr lang="es-ES" sz="2500" b="1" u="sng">
                <a:latin typeface="Times New Roman" pitchFamily="18" charset="0"/>
              </a:rPr>
              <a:t>EJEMPLO RESULTADOS MÉTRICOS (pre) 2 (METRIX)</a:t>
            </a:r>
            <a:endParaRPr lang="es-ES" sz="2400">
              <a:latin typeface="Times New Roman" pitchFamily="18" charset="0"/>
            </a:endParaRPr>
          </a:p>
        </p:txBody>
      </p:sp>
      <p:graphicFrame>
        <p:nvGraphicFramePr>
          <p:cNvPr id="399363" name="Object 3"/>
          <p:cNvGraphicFramePr>
            <a:graphicFrameLocks noChangeAspect="1"/>
          </p:cNvGraphicFramePr>
          <p:nvPr/>
        </p:nvGraphicFramePr>
        <p:xfrm>
          <a:off x="395288" y="2492375"/>
          <a:ext cx="8353425" cy="309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364" name="Documento" r:id="rId4" imgW="7567200" imgH="2818440" progId="Word.Document.8">
                  <p:embed/>
                </p:oleObj>
              </mc:Choice>
              <mc:Fallback>
                <p:oleObj name="Documento" r:id="rId4" imgW="7567200" imgH="2818440" progId="Word.Document.8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2492375"/>
                        <a:ext cx="8353425" cy="309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9364" name="Picture 4" descr="marca-tinta-negro_150x13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65" name="Rectangle 5"/>
          <p:cNvSpPr>
            <a:spLocks noChangeArrowheads="1"/>
          </p:cNvSpPr>
          <p:nvPr/>
        </p:nvSpPr>
        <p:spPr bwMode="auto">
          <a:xfrm>
            <a:off x="0" y="1341438"/>
            <a:ext cx="16192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  <a:endParaRPr lang="es-ES" sz="1000">
              <a:latin typeface="Tahoma" charset="0"/>
            </a:endParaRPr>
          </a:p>
        </p:txBody>
      </p:sp>
      <p:sp>
        <p:nvSpPr>
          <p:cNvPr id="399367" name="Rectangle 7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52D81-54F6-441A-A802-4C3AD212B595}" type="slidenum">
              <a:rPr lang="es-ES"/>
              <a:pPr/>
              <a:t>59</a:t>
            </a:fld>
            <a:endParaRPr lang="es-ES"/>
          </a:p>
        </p:txBody>
      </p:sp>
      <p:sp>
        <p:nvSpPr>
          <p:cNvPr id="400386" name="Rectangle 2"/>
          <p:cNvSpPr>
            <a:spLocks noChangeArrowheads="1"/>
          </p:cNvSpPr>
          <p:nvPr/>
        </p:nvSpPr>
        <p:spPr bwMode="auto">
          <a:xfrm>
            <a:off x="1547813" y="404813"/>
            <a:ext cx="8496300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b"/>
          <a:lstStyle/>
          <a:p>
            <a:pPr eaLnBrk="0" hangingPunct="0"/>
            <a:r>
              <a:rPr lang="es-ES" sz="2400" u="sng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EJEMPLO RESULTADOS MÉTRICOS (post) 3 (METRIX)</a:t>
            </a:r>
          </a:p>
        </p:txBody>
      </p:sp>
      <p:graphicFrame>
        <p:nvGraphicFramePr>
          <p:cNvPr id="400387" name="Object 3"/>
          <p:cNvGraphicFramePr>
            <a:graphicFrameLocks noChangeAspect="1"/>
          </p:cNvGraphicFramePr>
          <p:nvPr/>
        </p:nvGraphicFramePr>
        <p:xfrm>
          <a:off x="2051050" y="765175"/>
          <a:ext cx="6448425" cy="5762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388" name="Documento" r:id="rId4" imgW="5748480" imgH="5126040" progId="Word.Document.8">
                  <p:embed/>
                </p:oleObj>
              </mc:Choice>
              <mc:Fallback>
                <p:oleObj name="Documento" r:id="rId4" imgW="5748480" imgH="5126040" progId="Word.Document.8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050" y="765175"/>
                        <a:ext cx="6448425" cy="5762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00388" name="Picture 4" descr="marca-tinta-negro_150x13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0389" name="Rectangle 5"/>
          <p:cNvSpPr>
            <a:spLocks noChangeArrowheads="1"/>
          </p:cNvSpPr>
          <p:nvPr/>
        </p:nvSpPr>
        <p:spPr bwMode="auto">
          <a:xfrm>
            <a:off x="0" y="1341438"/>
            <a:ext cx="1547813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  <a:endParaRPr lang="es-ES" sz="1000">
              <a:latin typeface="Tahoma" charset="0"/>
            </a:endParaRPr>
          </a:p>
        </p:txBody>
      </p:sp>
      <p:sp>
        <p:nvSpPr>
          <p:cNvPr id="400391" name="Rectangle 7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1546B-4D81-4E72-B44A-D5D92003DEBA}" type="slidenum">
              <a:rPr lang="es-ES"/>
              <a:pPr/>
              <a:t>60</a:t>
            </a:fld>
            <a:endParaRPr lang="es-ES"/>
          </a:p>
        </p:txBody>
      </p:sp>
      <p:sp>
        <p:nvSpPr>
          <p:cNvPr id="401410" name="Rectangle 2"/>
          <p:cNvSpPr>
            <a:spLocks noChangeArrowheads="1"/>
          </p:cNvSpPr>
          <p:nvPr/>
        </p:nvSpPr>
        <p:spPr bwMode="auto">
          <a:xfrm>
            <a:off x="1835150" y="404813"/>
            <a:ext cx="730885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b"/>
          <a:lstStyle/>
          <a:p>
            <a:pPr eaLnBrk="0" hangingPunct="0"/>
            <a:r>
              <a:rPr lang="es-ES" sz="2900" u="sng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EJEMPLO RESULTADOS MÉTRICOS (post) 4 (METRIX)</a:t>
            </a:r>
            <a:endParaRPr lang="es-ES" sz="2400">
              <a:latin typeface="Times New Roman" pitchFamily="18" charset="0"/>
            </a:endParaRPr>
          </a:p>
        </p:txBody>
      </p:sp>
      <p:graphicFrame>
        <p:nvGraphicFramePr>
          <p:cNvPr id="401411" name="Object 3"/>
          <p:cNvGraphicFramePr>
            <a:graphicFrameLocks noChangeAspect="1"/>
          </p:cNvGraphicFramePr>
          <p:nvPr/>
        </p:nvGraphicFramePr>
        <p:xfrm>
          <a:off x="539750" y="2133600"/>
          <a:ext cx="8115300" cy="3275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1412" name="Documento" r:id="rId4" imgW="6962040" imgH="2818440" progId="Word.Document.8">
                  <p:embed/>
                </p:oleObj>
              </mc:Choice>
              <mc:Fallback>
                <p:oleObj name="Documento" r:id="rId4" imgW="6962040" imgH="2818440" progId="Word.Document.8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2133600"/>
                        <a:ext cx="8115300" cy="3275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01412" name="Picture 4" descr="marca-tinta-negro_150x13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1413" name="Rectangle 5"/>
          <p:cNvSpPr>
            <a:spLocks noChangeArrowheads="1"/>
          </p:cNvSpPr>
          <p:nvPr/>
        </p:nvSpPr>
        <p:spPr bwMode="auto">
          <a:xfrm>
            <a:off x="0" y="1341438"/>
            <a:ext cx="14033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  <a:endParaRPr lang="es-ES" sz="1000">
              <a:latin typeface="Tahoma" charset="0"/>
            </a:endParaRPr>
          </a:p>
        </p:txBody>
      </p:sp>
      <p:sp>
        <p:nvSpPr>
          <p:cNvPr id="401415" name="Rectangle 7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2E67E-C53F-4FA8-B9A9-C9BBFC491B5C}" type="slidenum">
              <a:rPr lang="es-ES"/>
              <a:pPr/>
              <a:t>61</a:t>
            </a:fld>
            <a:endParaRPr lang="es-ES"/>
          </a:p>
        </p:txBody>
      </p:sp>
      <p:graphicFrame>
        <p:nvGraphicFramePr>
          <p:cNvPr id="402434" name="Object 2"/>
          <p:cNvGraphicFramePr>
            <a:graphicFrameLocks noChangeAspect="1"/>
          </p:cNvGraphicFramePr>
          <p:nvPr/>
        </p:nvGraphicFramePr>
        <p:xfrm>
          <a:off x="1619250" y="1371600"/>
          <a:ext cx="6686550" cy="449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2435" name="Gráfico" r:id="rId3" imgW="6096000" imgH="4076821" progId="MSGraph.Chart.8">
                  <p:embed followColorScheme="full"/>
                </p:oleObj>
              </mc:Choice>
              <mc:Fallback>
                <p:oleObj name="Gráfico" r:id="rId3" imgW="6096000" imgH="4076821" progId="MSGraph.Chart.8">
                  <p:embed followColorScheme="full"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250" y="1371600"/>
                        <a:ext cx="6686550" cy="449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2435" name="Line 3"/>
          <p:cNvSpPr>
            <a:spLocks noChangeShapeType="1"/>
          </p:cNvSpPr>
          <p:nvPr/>
        </p:nvSpPr>
        <p:spPr bwMode="auto">
          <a:xfrm>
            <a:off x="1676400" y="3124200"/>
            <a:ext cx="4419600" cy="0"/>
          </a:xfrm>
          <a:prstGeom prst="line">
            <a:avLst/>
          </a:prstGeom>
          <a:noFill/>
          <a:ln w="12700">
            <a:solidFill>
              <a:srgbClr val="FF505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02436" name="Line 4"/>
          <p:cNvSpPr>
            <a:spLocks noChangeShapeType="1"/>
          </p:cNvSpPr>
          <p:nvPr/>
        </p:nvSpPr>
        <p:spPr bwMode="auto">
          <a:xfrm>
            <a:off x="1676400" y="4038600"/>
            <a:ext cx="4419600" cy="0"/>
          </a:xfrm>
          <a:prstGeom prst="line">
            <a:avLst/>
          </a:prstGeom>
          <a:noFill/>
          <a:ln w="12700">
            <a:solidFill>
              <a:srgbClr val="FFFF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02437" name="Line 5"/>
          <p:cNvSpPr>
            <a:spLocks noChangeShapeType="1"/>
          </p:cNvSpPr>
          <p:nvPr/>
        </p:nvSpPr>
        <p:spPr bwMode="auto">
          <a:xfrm>
            <a:off x="1676400" y="4495800"/>
            <a:ext cx="4419600" cy="0"/>
          </a:xfrm>
          <a:prstGeom prst="line">
            <a:avLst/>
          </a:prstGeom>
          <a:noFill/>
          <a:ln w="12700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02438" name="Text Box 6"/>
          <p:cNvSpPr txBox="1">
            <a:spLocks noChangeArrowheads="1"/>
          </p:cNvSpPr>
          <p:nvPr/>
        </p:nvSpPr>
        <p:spPr bwMode="auto">
          <a:xfrm>
            <a:off x="2819400" y="381000"/>
            <a:ext cx="3581400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ES_tradnl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PERFIL DE ÍTEMS</a:t>
            </a:r>
            <a:endParaRPr lang="es-ES_tradnl" sz="2400">
              <a:latin typeface="Times New Roman" pitchFamily="18" charset="0"/>
            </a:endParaRPr>
          </a:p>
        </p:txBody>
      </p:sp>
      <p:pic>
        <p:nvPicPr>
          <p:cNvPr id="402439" name="Picture 7" descr="marca-tinta-negro_150x13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2440" name="Rectangle 8"/>
          <p:cNvSpPr>
            <a:spLocks noChangeArrowheads="1"/>
          </p:cNvSpPr>
          <p:nvPr/>
        </p:nvSpPr>
        <p:spPr bwMode="auto">
          <a:xfrm>
            <a:off x="0" y="1341438"/>
            <a:ext cx="16192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  <a:endParaRPr lang="es-ES" sz="1000">
              <a:latin typeface="Tahoma" charset="0"/>
            </a:endParaRPr>
          </a:p>
        </p:txBody>
      </p:sp>
      <p:sp>
        <p:nvSpPr>
          <p:cNvPr id="402442" name="Rectangle 10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DB847-69CA-4767-91DD-5C8CACF3ED46}" type="slidenum">
              <a:rPr lang="es-ES"/>
              <a:pPr/>
              <a:t>62</a:t>
            </a:fld>
            <a:endParaRPr lang="es-ES"/>
          </a:p>
        </p:txBody>
      </p:sp>
      <p:graphicFrame>
        <p:nvGraphicFramePr>
          <p:cNvPr id="403458" name="Object 2"/>
          <p:cNvGraphicFramePr>
            <a:graphicFrameLocks noChangeAspect="1"/>
          </p:cNvGraphicFramePr>
          <p:nvPr/>
        </p:nvGraphicFramePr>
        <p:xfrm>
          <a:off x="395288" y="1773238"/>
          <a:ext cx="7977187" cy="1865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3459" name="Documento" r:id="rId4" imgW="7823880" imgH="1844640" progId="Word.Document.8">
                  <p:embed/>
                </p:oleObj>
              </mc:Choice>
              <mc:Fallback>
                <p:oleObj name="Documento" r:id="rId4" imgW="7823880" imgH="1844640" progId="Word.Documen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1773238"/>
                        <a:ext cx="7977187" cy="1865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3459" name="Rectangle 3"/>
          <p:cNvSpPr>
            <a:spLocks noChangeArrowheads="1"/>
          </p:cNvSpPr>
          <p:nvPr/>
        </p:nvSpPr>
        <p:spPr bwMode="auto">
          <a:xfrm>
            <a:off x="2051050" y="549275"/>
            <a:ext cx="6629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b"/>
          <a:lstStyle/>
          <a:p>
            <a:pPr eaLnBrk="0" hangingPunct="0"/>
            <a:r>
              <a:rPr lang="es-ES" sz="2900" b="1" u="sng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EJEMPLO DIFERENCIA DE MEDIAS</a:t>
            </a:r>
            <a:endParaRPr lang="es-ES" sz="2400" u="sng">
              <a:latin typeface="Times New Roman" pitchFamily="18" charset="0"/>
            </a:endParaRPr>
          </a:p>
        </p:txBody>
      </p:sp>
      <p:pic>
        <p:nvPicPr>
          <p:cNvPr id="403460" name="Picture 4" descr="marca-tinta-negro_150x13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3461" name="Rectangle 5"/>
          <p:cNvSpPr>
            <a:spLocks noChangeArrowheads="1"/>
          </p:cNvSpPr>
          <p:nvPr/>
        </p:nvSpPr>
        <p:spPr bwMode="auto">
          <a:xfrm>
            <a:off x="0" y="1341438"/>
            <a:ext cx="1476375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  <a:endParaRPr lang="es-ES" sz="1000">
              <a:latin typeface="Tahoma" charset="0"/>
            </a:endParaRPr>
          </a:p>
        </p:txBody>
      </p:sp>
      <p:sp>
        <p:nvSpPr>
          <p:cNvPr id="403463" name="Rectangle 7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1EA4E0-816D-4B6D-B582-459566699065}" type="slidenum">
              <a:rPr lang="es-ES"/>
              <a:pPr/>
              <a:t>63</a:t>
            </a:fld>
            <a:endParaRPr lang="es-ES"/>
          </a:p>
        </p:txBody>
      </p:sp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763713" y="836613"/>
            <a:ext cx="8305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b"/>
          <a:lstStyle/>
          <a:p>
            <a:pPr eaLnBrk="0" hangingPunct="0"/>
            <a:r>
              <a:rPr lang="es-ES" sz="2900" b="1" u="sng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IMPLICACIONES METODOLÓGICAS</a:t>
            </a:r>
            <a:r>
              <a:rPr lang="es-ES" sz="29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/>
            </a:r>
            <a:br>
              <a:rPr lang="es-ES" sz="29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</a:br>
            <a:r>
              <a:rPr lang="es-ES" sz="29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NIVELES 3 Y 4: TRANSFERENCIA E IMPACTO</a:t>
            </a:r>
            <a:endParaRPr lang="es-ES" sz="2400">
              <a:latin typeface="Times New Roman" pitchFamily="18" charset="0"/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1692275" y="1484313"/>
            <a:ext cx="7848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eaLnBrk="0" hangingPunct="0">
              <a:buFont typeface="Marlett" pitchFamily="2" charset="2"/>
              <a:buNone/>
            </a:pPr>
            <a:r>
              <a:rPr lang="es-ES" sz="2200" b="1">
                <a:latin typeface="Times New Roman" pitchFamily="18" charset="0"/>
              </a:rPr>
              <a:t>DESARROLLO DE SISTEMAS DE INDICADORES.</a:t>
            </a:r>
            <a:endParaRPr lang="es-ES" sz="2400">
              <a:latin typeface="Times New Roman" pitchFamily="18" charset="0"/>
            </a:endParaRPr>
          </a:p>
        </p:txBody>
      </p:sp>
      <p:sp>
        <p:nvSpPr>
          <p:cNvPr id="404484" name="Rectangle 4"/>
          <p:cNvSpPr>
            <a:spLocks noChangeArrowheads="1"/>
          </p:cNvSpPr>
          <p:nvPr/>
        </p:nvSpPr>
        <p:spPr bwMode="auto">
          <a:xfrm>
            <a:off x="762000" y="2133600"/>
            <a:ext cx="8382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eaLnBrk="0" hangingPunct="0">
              <a:buFont typeface="Marlett" pitchFamily="2" charset="2"/>
              <a:buNone/>
            </a:pPr>
            <a:r>
              <a:rPr lang="es-ES" sz="2200" b="1">
                <a:latin typeface="Times New Roman" pitchFamily="18" charset="0"/>
              </a:rPr>
              <a:t>DISEÑO DE GRUPO CONTROL NO EQUIVALENTE CON PRUEBA PREVIA Y POSTERIOR.</a:t>
            </a:r>
            <a:endParaRPr lang="es-ES" sz="2400">
              <a:latin typeface="Times New Roman" pitchFamily="18" charset="0"/>
            </a:endParaRPr>
          </a:p>
        </p:txBody>
      </p:sp>
      <p:sp>
        <p:nvSpPr>
          <p:cNvPr id="404485" name="Rectangle 5"/>
          <p:cNvSpPr>
            <a:spLocks noChangeArrowheads="1"/>
          </p:cNvSpPr>
          <p:nvPr/>
        </p:nvSpPr>
        <p:spPr bwMode="auto">
          <a:xfrm>
            <a:off x="990600" y="44958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eaLnBrk="0" hangingPunct="0">
              <a:buFont typeface="Marlett" pitchFamily="2" charset="2"/>
              <a:buNone/>
            </a:pPr>
            <a:r>
              <a:rPr lang="es-ES" sz="2700">
                <a:latin typeface="Times New Roman" pitchFamily="18" charset="0"/>
              </a:rPr>
              <a:t>Cómo repercute la formación en la institución.</a:t>
            </a:r>
            <a:endParaRPr lang="es-ES" sz="2200">
              <a:latin typeface="Times New Roman" pitchFamily="18" charset="0"/>
            </a:endParaRPr>
          </a:p>
        </p:txBody>
      </p:sp>
      <p:sp>
        <p:nvSpPr>
          <p:cNvPr id="404486" name="Rectangle 6"/>
          <p:cNvSpPr>
            <a:spLocks noChangeArrowheads="1"/>
          </p:cNvSpPr>
          <p:nvPr/>
        </p:nvSpPr>
        <p:spPr bwMode="auto">
          <a:xfrm>
            <a:off x="990600" y="31242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eaLnBrk="0" hangingPunct="0">
              <a:buFont typeface="Marlett" pitchFamily="2" charset="2"/>
              <a:buNone/>
            </a:pPr>
            <a:r>
              <a:rPr lang="es-ES" sz="2700">
                <a:latin typeface="Times New Roman" pitchFamily="18" charset="0"/>
              </a:rPr>
              <a:t>Cómo se traduce la acción formativa en acciones y resultados concretos en el puesto de trabajo.</a:t>
            </a:r>
          </a:p>
        </p:txBody>
      </p:sp>
      <p:pic>
        <p:nvPicPr>
          <p:cNvPr id="404487" name="Picture 7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4488" name="Rectangle 8"/>
          <p:cNvSpPr>
            <a:spLocks noChangeArrowheads="1"/>
          </p:cNvSpPr>
          <p:nvPr/>
        </p:nvSpPr>
        <p:spPr bwMode="auto">
          <a:xfrm>
            <a:off x="0" y="1341438"/>
            <a:ext cx="1476375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  <a:endParaRPr lang="es-ES" sz="1000">
              <a:latin typeface="Tahoma" charset="0"/>
            </a:endParaRPr>
          </a:p>
        </p:txBody>
      </p:sp>
      <p:sp>
        <p:nvSpPr>
          <p:cNvPr id="404490" name="Rectangle 10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4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4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4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04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4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4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4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4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4044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404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3" grpId="0" autoUpdateAnimBg="0"/>
      <p:bldP spid="404484" grpId="0" autoUpdateAnimBg="0"/>
      <p:bldP spid="404485" grpId="0" build="p" autoUpdateAnimBg="0"/>
      <p:bldP spid="404486" grpId="0" build="p" autoUpdateAnimBg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3CD43-1702-4A61-8D5E-7394D359D72F}" type="slidenum">
              <a:rPr lang="es-ES"/>
              <a:pPr/>
              <a:t>64</a:t>
            </a:fld>
            <a:endParaRPr lang="es-ES"/>
          </a:p>
        </p:txBody>
      </p:sp>
      <p:sp>
        <p:nvSpPr>
          <p:cNvPr id="405506" name="Text Box 2"/>
          <p:cNvSpPr txBox="1">
            <a:spLocks noChangeArrowheads="1"/>
          </p:cNvSpPr>
          <p:nvPr/>
        </p:nvSpPr>
        <p:spPr bwMode="auto">
          <a:xfrm>
            <a:off x="3581400" y="304800"/>
            <a:ext cx="2514600" cy="1092200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400">
                <a:latin typeface="Times New Roman" pitchFamily="18" charset="0"/>
              </a:rPr>
              <a:t>O</a:t>
            </a:r>
            <a:r>
              <a:rPr lang="es-ES_tradnl" sz="2400" baseline="-25000">
                <a:latin typeface="Times New Roman" pitchFamily="18" charset="0"/>
              </a:rPr>
              <a:t>1	</a:t>
            </a:r>
            <a:r>
              <a:rPr lang="es-ES_tradnl" sz="2400">
                <a:latin typeface="Times New Roman" pitchFamily="18" charset="0"/>
              </a:rPr>
              <a:t>X	 O</a:t>
            </a:r>
            <a:r>
              <a:rPr lang="es-ES_tradnl" sz="2400" baseline="-25000">
                <a:latin typeface="Times New Roman" pitchFamily="18" charset="0"/>
              </a:rPr>
              <a:t>2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400" baseline="-25000">
                <a:latin typeface="Times New Roman" pitchFamily="18" charset="0"/>
              </a:rPr>
              <a:t>---------------------------------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400">
                <a:latin typeface="Times New Roman" pitchFamily="18" charset="0"/>
              </a:rPr>
              <a:t>O</a:t>
            </a:r>
            <a:r>
              <a:rPr lang="es-ES_tradnl" sz="2400" baseline="-25000">
                <a:latin typeface="Times New Roman" pitchFamily="18" charset="0"/>
              </a:rPr>
              <a:t>1	</a:t>
            </a:r>
            <a:r>
              <a:rPr lang="es-ES_tradnl" sz="2400">
                <a:latin typeface="Times New Roman" pitchFamily="18" charset="0"/>
              </a:rPr>
              <a:t>	 O</a:t>
            </a:r>
            <a:r>
              <a:rPr lang="es-ES_tradnl" sz="2400" baseline="-25000">
                <a:latin typeface="Times New Roman" pitchFamily="18" charset="0"/>
              </a:rPr>
              <a:t>2</a:t>
            </a:r>
          </a:p>
        </p:txBody>
      </p:sp>
      <p:sp>
        <p:nvSpPr>
          <p:cNvPr id="405507" name="Text Box 3"/>
          <p:cNvSpPr txBox="1">
            <a:spLocks noChangeArrowheads="1"/>
          </p:cNvSpPr>
          <p:nvPr/>
        </p:nvSpPr>
        <p:spPr bwMode="auto">
          <a:xfrm>
            <a:off x="2057400" y="2590800"/>
            <a:ext cx="5867400" cy="1263650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400">
                <a:latin typeface="Times New Roman" pitchFamily="18" charset="0"/>
              </a:rPr>
              <a:t>O</a:t>
            </a:r>
            <a:r>
              <a:rPr lang="es-ES_tradnl" sz="2400" baseline="-25000">
                <a:latin typeface="Times New Roman" pitchFamily="18" charset="0"/>
              </a:rPr>
              <a:t>1</a:t>
            </a:r>
            <a:r>
              <a:rPr lang="es-ES_tradnl" sz="2400">
                <a:latin typeface="Times New Roman" pitchFamily="18" charset="0"/>
              </a:rPr>
              <a:t> O O</a:t>
            </a:r>
            <a:r>
              <a:rPr lang="es-ES_tradnl" sz="2400" baseline="-25000">
                <a:latin typeface="Times New Roman" pitchFamily="18" charset="0"/>
              </a:rPr>
              <a:t>..........</a:t>
            </a:r>
            <a:r>
              <a:rPr lang="es-ES_tradnl" sz="2400">
                <a:latin typeface="Times New Roman" pitchFamily="18" charset="0"/>
              </a:rPr>
              <a:t> O</a:t>
            </a:r>
            <a:r>
              <a:rPr lang="es-ES_tradnl" sz="2400" baseline="-25000">
                <a:latin typeface="Times New Roman" pitchFamily="18" charset="0"/>
              </a:rPr>
              <a:t>n		</a:t>
            </a:r>
            <a:r>
              <a:rPr lang="es-ES_tradnl" sz="2400">
                <a:latin typeface="Times New Roman" pitchFamily="18" charset="0"/>
              </a:rPr>
              <a:t>X	 O</a:t>
            </a:r>
            <a:r>
              <a:rPr lang="es-ES_tradnl" sz="2400" baseline="-25000">
                <a:latin typeface="Times New Roman" pitchFamily="18" charset="0"/>
              </a:rPr>
              <a:t>n+1........ </a:t>
            </a:r>
            <a:r>
              <a:rPr lang="es-ES_tradnl" sz="2400">
                <a:latin typeface="Times New Roman" pitchFamily="18" charset="0"/>
              </a:rPr>
              <a:t>O O</a:t>
            </a:r>
            <a:r>
              <a:rPr lang="es-ES_tradnl" sz="2400" baseline="-25000">
                <a:latin typeface="Times New Roman" pitchFamily="18" charset="0"/>
              </a:rPr>
              <a:t>n+k</a:t>
            </a:r>
            <a:r>
              <a:rPr lang="es-ES_tradnl" sz="2400">
                <a:latin typeface="Times New Roman" pitchFamily="18" charset="0"/>
              </a:rPr>
              <a:t> </a:t>
            </a:r>
            <a:endParaRPr lang="es-ES_tradnl" sz="2400" baseline="-25000">
              <a:latin typeface="Times New Roman" pitchFamily="18" charset="0"/>
            </a:endParaRP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400" baseline="-25000">
                <a:latin typeface="Times New Roman" pitchFamily="18" charset="0"/>
              </a:rPr>
              <a:t>----------------------------------------------------------------------------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400">
                <a:latin typeface="Times New Roman" pitchFamily="18" charset="0"/>
              </a:rPr>
              <a:t>O</a:t>
            </a:r>
            <a:r>
              <a:rPr lang="es-ES_tradnl" sz="2400" baseline="-25000">
                <a:latin typeface="Times New Roman" pitchFamily="18" charset="0"/>
              </a:rPr>
              <a:t>1</a:t>
            </a:r>
            <a:r>
              <a:rPr lang="es-ES_tradnl" sz="2400">
                <a:latin typeface="Times New Roman" pitchFamily="18" charset="0"/>
              </a:rPr>
              <a:t> O O</a:t>
            </a:r>
            <a:r>
              <a:rPr lang="es-ES_tradnl" sz="2400" baseline="-25000">
                <a:latin typeface="Times New Roman" pitchFamily="18" charset="0"/>
              </a:rPr>
              <a:t>..........</a:t>
            </a:r>
            <a:r>
              <a:rPr lang="es-ES_tradnl" sz="2400">
                <a:latin typeface="Times New Roman" pitchFamily="18" charset="0"/>
              </a:rPr>
              <a:t> O</a:t>
            </a:r>
            <a:r>
              <a:rPr lang="es-ES_tradnl" sz="2400" baseline="-25000">
                <a:latin typeface="Times New Roman" pitchFamily="18" charset="0"/>
              </a:rPr>
              <a:t>n		</a:t>
            </a:r>
            <a:r>
              <a:rPr lang="es-ES_tradnl" sz="2400">
                <a:latin typeface="Times New Roman" pitchFamily="18" charset="0"/>
              </a:rPr>
              <a:t>X	 O</a:t>
            </a:r>
            <a:r>
              <a:rPr lang="es-ES_tradnl" sz="2400" baseline="-25000">
                <a:latin typeface="Times New Roman" pitchFamily="18" charset="0"/>
              </a:rPr>
              <a:t>n+1........ </a:t>
            </a:r>
            <a:r>
              <a:rPr lang="es-ES_tradnl" sz="2400">
                <a:latin typeface="Times New Roman" pitchFamily="18" charset="0"/>
              </a:rPr>
              <a:t>O O</a:t>
            </a:r>
            <a:r>
              <a:rPr lang="es-ES_tradnl" sz="2400" baseline="-25000">
                <a:latin typeface="Times New Roman" pitchFamily="18" charset="0"/>
              </a:rPr>
              <a:t>n+k</a:t>
            </a:r>
            <a:r>
              <a:rPr lang="es-ES_tradnl" sz="240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s-ES_tradnl" sz="2400" baseline="-25000">
                <a:solidFill>
                  <a:srgbClr val="FFFF00"/>
                </a:solidFill>
                <a:latin typeface="Times New Roman" pitchFamily="18" charset="0"/>
              </a:rPr>
              <a:t>	</a:t>
            </a:r>
          </a:p>
        </p:txBody>
      </p:sp>
      <p:sp>
        <p:nvSpPr>
          <p:cNvPr id="405508" name="Text Box 4"/>
          <p:cNvSpPr txBox="1">
            <a:spLocks noChangeArrowheads="1"/>
          </p:cNvSpPr>
          <p:nvPr/>
        </p:nvSpPr>
        <p:spPr bwMode="auto">
          <a:xfrm>
            <a:off x="533400" y="1773238"/>
            <a:ext cx="8610600" cy="3905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8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Tender hacia un diseño de discontinuidad en la regresión.</a:t>
            </a:r>
            <a:r>
              <a:rPr lang="es-ES_tradnl" sz="24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endParaRPr lang="es-ES_tradnl" sz="2400">
              <a:latin typeface="Times New Roman" pitchFamily="18" charset="0"/>
            </a:endParaRPr>
          </a:p>
        </p:txBody>
      </p:sp>
      <p:sp>
        <p:nvSpPr>
          <p:cNvPr id="405509" name="Text Box 5"/>
          <p:cNvSpPr txBox="1">
            <a:spLocks noChangeArrowheads="1"/>
          </p:cNvSpPr>
          <p:nvPr/>
        </p:nvSpPr>
        <p:spPr bwMode="auto">
          <a:xfrm>
            <a:off x="3581400" y="5334000"/>
            <a:ext cx="2514600" cy="1092200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400">
                <a:latin typeface="Times New Roman" pitchFamily="18" charset="0"/>
              </a:rPr>
              <a:t>C   O</a:t>
            </a:r>
            <a:r>
              <a:rPr lang="es-ES_tradnl" sz="2400" baseline="-25000">
                <a:latin typeface="Times New Roman" pitchFamily="18" charset="0"/>
              </a:rPr>
              <a:t>1	    </a:t>
            </a:r>
            <a:r>
              <a:rPr lang="es-ES_tradnl" sz="2400">
                <a:latin typeface="Times New Roman" pitchFamily="18" charset="0"/>
              </a:rPr>
              <a:t>X	 O</a:t>
            </a:r>
            <a:r>
              <a:rPr lang="es-ES_tradnl" sz="2400" baseline="-25000">
                <a:latin typeface="Times New Roman" pitchFamily="18" charset="0"/>
              </a:rPr>
              <a:t>2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400" baseline="-25000">
                <a:latin typeface="Times New Roman" pitchFamily="18" charset="0"/>
              </a:rPr>
              <a:t>---------------------------------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_tradnl" sz="2400">
                <a:latin typeface="Times New Roman" pitchFamily="18" charset="0"/>
              </a:rPr>
              <a:t>C   O</a:t>
            </a:r>
            <a:r>
              <a:rPr lang="es-ES_tradnl" sz="2400" baseline="-25000">
                <a:latin typeface="Times New Roman" pitchFamily="18" charset="0"/>
              </a:rPr>
              <a:t>1	</a:t>
            </a:r>
            <a:r>
              <a:rPr lang="es-ES_tradnl" sz="2400">
                <a:latin typeface="Times New Roman" pitchFamily="18" charset="0"/>
              </a:rPr>
              <a:t>	 O</a:t>
            </a:r>
            <a:r>
              <a:rPr lang="es-ES_tradnl" sz="2400" baseline="-25000">
                <a:latin typeface="Times New Roman" pitchFamily="18" charset="0"/>
              </a:rPr>
              <a:t>2</a:t>
            </a:r>
          </a:p>
        </p:txBody>
      </p:sp>
      <p:sp>
        <p:nvSpPr>
          <p:cNvPr id="405510" name="Text Box 6"/>
          <p:cNvSpPr txBox="1">
            <a:spLocks noChangeArrowheads="1"/>
          </p:cNvSpPr>
          <p:nvPr/>
        </p:nvSpPr>
        <p:spPr bwMode="auto">
          <a:xfrm>
            <a:off x="1641475" y="4191000"/>
            <a:ext cx="6019800" cy="8223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s-ES_tradnl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Modelización de variables relevantes </a:t>
            </a:r>
          </a:p>
          <a:p>
            <a:pPr algn="ctr" eaLnBrk="0" hangingPunct="0"/>
            <a:r>
              <a:rPr lang="es-ES_tradnl" sz="24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(Yamaguchi 1991; Reichard &amp; Bormann, 1994)</a:t>
            </a:r>
          </a:p>
        </p:txBody>
      </p:sp>
      <p:pic>
        <p:nvPicPr>
          <p:cNvPr id="405511" name="Picture 7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5512" name="Rectangle 8"/>
          <p:cNvSpPr>
            <a:spLocks noChangeArrowheads="1"/>
          </p:cNvSpPr>
          <p:nvPr/>
        </p:nvSpPr>
        <p:spPr bwMode="auto">
          <a:xfrm>
            <a:off x="0" y="1341438"/>
            <a:ext cx="1547813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  <a:endParaRPr lang="es-ES" sz="1000">
              <a:latin typeface="Tahoma" charset="0"/>
            </a:endParaRPr>
          </a:p>
        </p:txBody>
      </p:sp>
      <p:sp>
        <p:nvSpPr>
          <p:cNvPr id="405514" name="Rectangle 10"/>
          <p:cNvSpPr>
            <a:spLocks noChangeArrowheads="1"/>
          </p:cNvSpPr>
          <p:nvPr/>
        </p:nvSpPr>
        <p:spPr bwMode="auto">
          <a:xfrm>
            <a:off x="0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5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5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5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5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5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5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5507" grpId="0" animBg="1" autoUpdateAnimBg="0"/>
      <p:bldP spid="405508" grpId="0" autoUpdateAnimBg="0"/>
      <p:bldP spid="405509" grpId="0" animBg="1" autoUpdateAnimBg="0"/>
      <p:bldP spid="405510" grpId="0" autoUpdateAnimBg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63D470-608F-4B73-AFA9-6F5547A4D17C}" type="slidenum">
              <a:rPr lang="es-ES"/>
              <a:pPr/>
              <a:t>65</a:t>
            </a:fld>
            <a:endParaRPr lang="es-ES"/>
          </a:p>
        </p:txBody>
      </p:sp>
      <p:sp>
        <p:nvSpPr>
          <p:cNvPr id="350210" name="Text Box 2"/>
          <p:cNvSpPr txBox="1">
            <a:spLocks noChangeArrowheads="1"/>
          </p:cNvSpPr>
          <p:nvPr/>
        </p:nvSpPr>
        <p:spPr bwMode="auto">
          <a:xfrm>
            <a:off x="1619250" y="0"/>
            <a:ext cx="7524750" cy="27924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algn="ctr" eaLnBrk="0" hangingPunct="0"/>
            <a:endParaRPr lang="es-ES_tradnl" sz="2300">
              <a:solidFill>
                <a:srgbClr val="FFFF00"/>
              </a:solidFill>
              <a:latin typeface="Times New Roman" pitchFamily="18" charset="0"/>
            </a:endParaRPr>
          </a:p>
          <a:p>
            <a:pPr algn="ctr" eaLnBrk="0" hangingPunct="0"/>
            <a:r>
              <a:rPr lang="es-ES_tradnl" sz="2300">
                <a:latin typeface="Times New Roman" pitchFamily="18" charset="0"/>
              </a:rPr>
              <a:t>O</a:t>
            </a:r>
            <a:r>
              <a:rPr lang="es-ES_tradnl" sz="2300" baseline="-25000">
                <a:latin typeface="Times New Roman" pitchFamily="18" charset="0"/>
              </a:rPr>
              <a:t>1A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2A </a:t>
            </a:r>
            <a:r>
              <a:rPr lang="es-ES_tradnl" sz="2300">
                <a:latin typeface="Times New Roman" pitchFamily="18" charset="0"/>
              </a:rPr>
              <a:t> O</a:t>
            </a:r>
            <a:r>
              <a:rPr lang="es-ES_tradnl" sz="2300" baseline="-25000">
                <a:latin typeface="Times New Roman" pitchFamily="18" charset="0"/>
              </a:rPr>
              <a:t>3A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4A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5A</a:t>
            </a:r>
            <a:r>
              <a:rPr lang="es-ES_tradnl" sz="2300">
                <a:latin typeface="Times New Roman" pitchFamily="18" charset="0"/>
              </a:rPr>
              <a:t>  X  O</a:t>
            </a:r>
            <a:r>
              <a:rPr lang="es-ES_tradnl" sz="2300" baseline="-25000">
                <a:latin typeface="Times New Roman" pitchFamily="18" charset="0"/>
              </a:rPr>
              <a:t>6A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7A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8A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9A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10A</a:t>
            </a:r>
            <a:endParaRPr lang="es-ES_tradnl" sz="2300">
              <a:latin typeface="Times New Roman" pitchFamily="18" charset="0"/>
            </a:endParaRPr>
          </a:p>
          <a:p>
            <a:pPr algn="ctr" eaLnBrk="0" hangingPunct="0"/>
            <a:endParaRPr lang="es-ES_tradnl" sz="2300">
              <a:latin typeface="Times New Roman" pitchFamily="18" charset="0"/>
            </a:endParaRPr>
          </a:p>
          <a:p>
            <a:pPr algn="ctr" eaLnBrk="0" hangingPunct="0"/>
            <a:r>
              <a:rPr lang="es-ES_tradnl" sz="2300">
                <a:latin typeface="Times New Roman" pitchFamily="18" charset="0"/>
              </a:rPr>
              <a:t>      O</a:t>
            </a:r>
            <a:r>
              <a:rPr lang="es-ES_tradnl" sz="2300" baseline="-25000">
                <a:latin typeface="Times New Roman" pitchFamily="18" charset="0"/>
              </a:rPr>
              <a:t>1B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2B </a:t>
            </a:r>
            <a:r>
              <a:rPr lang="es-ES_tradnl" sz="2300">
                <a:latin typeface="Times New Roman" pitchFamily="18" charset="0"/>
              </a:rPr>
              <a:t> O</a:t>
            </a:r>
            <a:r>
              <a:rPr lang="es-ES_tradnl" sz="2300" baseline="-25000">
                <a:latin typeface="Times New Roman" pitchFamily="18" charset="0"/>
              </a:rPr>
              <a:t>3B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4B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5B</a:t>
            </a:r>
            <a:r>
              <a:rPr lang="es-ES_tradnl" sz="2300">
                <a:latin typeface="Times New Roman" pitchFamily="18" charset="0"/>
              </a:rPr>
              <a:t>  (X)  O</a:t>
            </a:r>
            <a:r>
              <a:rPr lang="es-ES_tradnl" sz="2300" baseline="-25000">
                <a:latin typeface="Times New Roman" pitchFamily="18" charset="0"/>
              </a:rPr>
              <a:t>6B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7B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8B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9B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10B</a:t>
            </a:r>
            <a:r>
              <a:rPr lang="es-ES_tradnl" sz="2300">
                <a:latin typeface="Times New Roman" pitchFamily="18" charset="0"/>
              </a:rPr>
              <a:t>	</a:t>
            </a:r>
          </a:p>
          <a:p>
            <a:pPr algn="ctr" eaLnBrk="0" hangingPunct="0"/>
            <a:endParaRPr lang="es-ES_tradnl" sz="2300" i="1">
              <a:latin typeface="Times New Roman" pitchFamily="18" charset="0"/>
            </a:endParaRPr>
          </a:p>
          <a:p>
            <a:pPr algn="ctr" eaLnBrk="0" hangingPunct="0"/>
            <a:r>
              <a:rPr lang="es-ES_tradnl" sz="2300" i="1">
                <a:latin typeface="Times New Roman" pitchFamily="18" charset="0"/>
              </a:rPr>
              <a:t>Fig. 12. Diseño de series temporales interrumpidas con variables dependientes no equivalentes</a:t>
            </a:r>
            <a:endParaRPr lang="es-ES_tradnl" sz="2300">
              <a:latin typeface="Times New Roman" pitchFamily="18" charset="0"/>
            </a:endParaRPr>
          </a:p>
          <a:p>
            <a:pPr algn="ctr" eaLnBrk="0" hangingPunct="0"/>
            <a:endParaRPr lang="es-ES_tradnl" sz="1600" b="1">
              <a:latin typeface="Times New Roman" pitchFamily="18" charset="0"/>
            </a:endParaRPr>
          </a:p>
        </p:txBody>
      </p:sp>
      <p:sp>
        <p:nvSpPr>
          <p:cNvPr id="350211" name="Rectangle 3"/>
          <p:cNvSpPr>
            <a:spLocks noChangeArrowheads="1"/>
          </p:cNvSpPr>
          <p:nvPr/>
        </p:nvSpPr>
        <p:spPr bwMode="auto">
          <a:xfrm>
            <a:off x="1116013" y="404813"/>
            <a:ext cx="7543800" cy="1214437"/>
          </a:xfrm>
          <a:prstGeom prst="rect">
            <a:avLst/>
          </a:prstGeom>
          <a:noFill/>
          <a:ln w="12700">
            <a:solidFill>
              <a:srgbClr val="99FF33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350212" name="Text Box 4"/>
          <p:cNvSpPr txBox="1">
            <a:spLocks noChangeArrowheads="1"/>
          </p:cNvSpPr>
          <p:nvPr/>
        </p:nvSpPr>
        <p:spPr bwMode="auto">
          <a:xfrm>
            <a:off x="-80963" y="2738438"/>
            <a:ext cx="9224963" cy="13890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latin typeface="Times New Roman" pitchFamily="18" charset="0"/>
              </a:rPr>
              <a:t>O</a:t>
            </a:r>
            <a:r>
              <a:rPr lang="es-ES_tradnl" sz="2300" baseline="-25000">
                <a:latin typeface="Times New Roman" pitchFamily="18" charset="0"/>
              </a:rPr>
              <a:t>1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2 </a:t>
            </a:r>
            <a:r>
              <a:rPr lang="es-ES_tradnl" sz="2300">
                <a:latin typeface="Times New Roman" pitchFamily="18" charset="0"/>
              </a:rPr>
              <a:t> X  O</a:t>
            </a:r>
            <a:r>
              <a:rPr lang="es-ES_tradnl" sz="2300" baseline="-25000">
                <a:latin typeface="Times New Roman" pitchFamily="18" charset="0"/>
              </a:rPr>
              <a:t>3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4  </a:t>
            </a:r>
            <a:r>
              <a:rPr lang="es-ES_tradnl" sz="2300" baseline="-25000">
                <a:latin typeface="WP MathB" pitchFamily="2" charset="0"/>
              </a:rPr>
              <a:t>0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5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6</a:t>
            </a:r>
            <a:r>
              <a:rPr lang="es-ES_tradnl" sz="2300">
                <a:latin typeface="Times New Roman" pitchFamily="18" charset="0"/>
              </a:rPr>
              <a:t>  X  O</a:t>
            </a:r>
            <a:r>
              <a:rPr lang="es-ES_tradnl" sz="2300" baseline="-25000">
                <a:latin typeface="Times New Roman" pitchFamily="18" charset="0"/>
              </a:rPr>
              <a:t>7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8</a:t>
            </a:r>
            <a:r>
              <a:rPr lang="es-ES_tradnl" sz="2300">
                <a:latin typeface="Times New Roman" pitchFamily="18" charset="0"/>
              </a:rPr>
              <a:t>  </a:t>
            </a:r>
            <a:r>
              <a:rPr lang="es-ES_tradnl" sz="2300">
                <a:latin typeface="WP MathB" pitchFamily="2" charset="0"/>
              </a:rPr>
              <a:t>0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9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10 </a:t>
            </a:r>
            <a:r>
              <a:rPr lang="es-ES_tradnl" sz="2300">
                <a:latin typeface="Times New Roman" pitchFamily="18" charset="0"/>
              </a:rPr>
              <a:t> X  O</a:t>
            </a:r>
            <a:r>
              <a:rPr lang="es-ES_tradnl" sz="2300" baseline="-25000">
                <a:latin typeface="Times New Roman" pitchFamily="18" charset="0"/>
              </a:rPr>
              <a:t>11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12 </a:t>
            </a:r>
            <a:r>
              <a:rPr lang="es-ES_tradnl" sz="2300">
                <a:latin typeface="Times New Roman" pitchFamily="18" charset="0"/>
              </a:rPr>
              <a:t> </a:t>
            </a:r>
            <a:r>
              <a:rPr lang="es-ES_tradnl" sz="2300">
                <a:latin typeface="WP MathB" pitchFamily="2" charset="0"/>
              </a:rPr>
              <a:t>0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13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14</a:t>
            </a:r>
          </a:p>
          <a:p>
            <a:pPr algn="ctr" eaLnBrk="0" hangingPunct="0"/>
            <a:r>
              <a:rPr lang="es-ES_tradnl" sz="2300">
                <a:latin typeface="Times New Roman" pitchFamily="18" charset="0"/>
              </a:rPr>
              <a:t>	</a:t>
            </a:r>
          </a:p>
          <a:p>
            <a:pPr algn="ctr" eaLnBrk="0" hangingPunct="0"/>
            <a:r>
              <a:rPr lang="es-ES_tradnl" sz="2300">
                <a:latin typeface="Times New Roman" pitchFamily="18" charset="0"/>
              </a:rPr>
              <a:t>Fig.13</a:t>
            </a:r>
            <a:r>
              <a:rPr lang="es-ES_tradnl" sz="2300" i="1">
                <a:latin typeface="Times New Roman" pitchFamily="18" charset="0"/>
              </a:rPr>
              <a:t>. Diseño de series con replicaciones múltiples</a:t>
            </a:r>
            <a:endParaRPr lang="es-ES_tradnl" sz="2300">
              <a:latin typeface="Times New Roman" pitchFamily="18" charset="0"/>
            </a:endParaRPr>
          </a:p>
          <a:p>
            <a:pPr algn="ctr" eaLnBrk="0" hangingPunct="0"/>
            <a:endParaRPr lang="es-ES_tradnl" sz="1600" b="1">
              <a:latin typeface="Times New Roman" pitchFamily="18" charset="0"/>
            </a:endParaRPr>
          </a:p>
        </p:txBody>
      </p:sp>
      <p:sp>
        <p:nvSpPr>
          <p:cNvPr id="350213" name="Rectangle 5"/>
          <p:cNvSpPr>
            <a:spLocks noChangeArrowheads="1"/>
          </p:cNvSpPr>
          <p:nvPr/>
        </p:nvSpPr>
        <p:spPr bwMode="auto">
          <a:xfrm>
            <a:off x="0" y="2667000"/>
            <a:ext cx="9144000" cy="762000"/>
          </a:xfrm>
          <a:prstGeom prst="rect">
            <a:avLst/>
          </a:prstGeom>
          <a:noFill/>
          <a:ln w="12700">
            <a:solidFill>
              <a:srgbClr val="99FF33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350214" name="Text Box 6"/>
          <p:cNvSpPr txBox="1">
            <a:spLocks noChangeArrowheads="1"/>
          </p:cNvSpPr>
          <p:nvPr/>
        </p:nvSpPr>
        <p:spPr bwMode="auto">
          <a:xfrm>
            <a:off x="0" y="4262438"/>
            <a:ext cx="9086850" cy="2197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1411" tIns="45706" rIns="91411" bIns="45706">
            <a:spAutoFit/>
          </a:bodyPr>
          <a:lstStyle/>
          <a:p>
            <a:pPr algn="ctr" eaLnBrk="0" hangingPunct="0"/>
            <a:r>
              <a:rPr lang="es-ES_tradnl" sz="2300">
                <a:latin typeface="Times New Roman" pitchFamily="18" charset="0"/>
              </a:rPr>
              <a:t>O</a:t>
            </a:r>
            <a:r>
              <a:rPr lang="es-ES_tradnl" sz="2300" baseline="-25000">
                <a:latin typeface="Times New Roman" pitchFamily="18" charset="0"/>
              </a:rPr>
              <a:t>1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2 </a:t>
            </a:r>
            <a:r>
              <a:rPr lang="es-ES_tradnl" sz="2300">
                <a:latin typeface="Times New Roman" pitchFamily="18" charset="0"/>
              </a:rPr>
              <a:t> O</a:t>
            </a:r>
            <a:r>
              <a:rPr lang="es-ES_tradnl" sz="2300" baseline="-25000">
                <a:latin typeface="Times New Roman" pitchFamily="18" charset="0"/>
              </a:rPr>
              <a:t>3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4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5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6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7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8  </a:t>
            </a:r>
            <a:r>
              <a:rPr lang="es-ES_tradnl" sz="2300">
                <a:latin typeface="Times New Roman" pitchFamily="18" charset="0"/>
              </a:rPr>
              <a:t>  X   O</a:t>
            </a:r>
            <a:r>
              <a:rPr lang="es-ES_tradnl" sz="2300" baseline="-25000">
                <a:latin typeface="Times New Roman" pitchFamily="18" charset="0"/>
              </a:rPr>
              <a:t>9 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10</a:t>
            </a:r>
            <a:endParaRPr lang="es-ES_tradnl" sz="2300">
              <a:latin typeface="Times New Roman" pitchFamily="18" charset="0"/>
            </a:endParaRPr>
          </a:p>
          <a:p>
            <a:pPr algn="ctr" eaLnBrk="0" hangingPunct="0"/>
            <a:r>
              <a:rPr lang="es-ES_tradnl" sz="2300">
                <a:latin typeface="Times New Roman" pitchFamily="18" charset="0"/>
              </a:rPr>
              <a:t>--------------------------------------------------------</a:t>
            </a:r>
          </a:p>
          <a:p>
            <a:pPr algn="ctr" eaLnBrk="0" hangingPunct="0"/>
            <a:r>
              <a:rPr lang="es-ES_tradnl" sz="2300">
                <a:latin typeface="Times New Roman" pitchFamily="18" charset="0"/>
              </a:rPr>
              <a:t>O</a:t>
            </a:r>
            <a:r>
              <a:rPr lang="es-ES_tradnl" sz="2300" baseline="-25000">
                <a:latin typeface="Times New Roman" pitchFamily="18" charset="0"/>
              </a:rPr>
              <a:t>1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2 </a:t>
            </a:r>
            <a:r>
              <a:rPr lang="es-ES_tradnl" sz="2300">
                <a:latin typeface="Times New Roman" pitchFamily="18" charset="0"/>
              </a:rPr>
              <a:t> O</a:t>
            </a:r>
            <a:r>
              <a:rPr lang="es-ES_tradnl" sz="2300" baseline="-25000">
                <a:latin typeface="Times New Roman" pitchFamily="18" charset="0"/>
              </a:rPr>
              <a:t>3</a:t>
            </a:r>
            <a:r>
              <a:rPr lang="es-ES_tradnl" sz="2300">
                <a:latin typeface="Times New Roman" pitchFamily="18" charset="0"/>
              </a:rPr>
              <a:t>  X  O</a:t>
            </a:r>
            <a:r>
              <a:rPr lang="es-ES_tradnl" sz="2300" baseline="-25000">
                <a:latin typeface="Times New Roman" pitchFamily="18" charset="0"/>
              </a:rPr>
              <a:t>4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5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6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7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8  </a:t>
            </a:r>
            <a:r>
              <a:rPr lang="es-ES_tradnl" sz="2300">
                <a:latin typeface="Times New Roman" pitchFamily="18" charset="0"/>
              </a:rPr>
              <a:t>  X  O</a:t>
            </a:r>
            <a:r>
              <a:rPr lang="es-ES_tradnl" sz="2300" baseline="-25000">
                <a:latin typeface="Times New Roman" pitchFamily="18" charset="0"/>
              </a:rPr>
              <a:t>9</a:t>
            </a:r>
            <a:r>
              <a:rPr lang="es-ES_tradnl" sz="2300">
                <a:latin typeface="Times New Roman" pitchFamily="18" charset="0"/>
              </a:rPr>
              <a:t>  O</a:t>
            </a:r>
            <a:r>
              <a:rPr lang="es-ES_tradnl" sz="2300" baseline="-25000">
                <a:latin typeface="Times New Roman" pitchFamily="18" charset="0"/>
              </a:rPr>
              <a:t>10</a:t>
            </a:r>
          </a:p>
          <a:p>
            <a:pPr algn="ctr" eaLnBrk="0" hangingPunct="0"/>
            <a:r>
              <a:rPr lang="es-ES_tradnl" sz="2300">
                <a:latin typeface="Times New Roman" pitchFamily="18" charset="0"/>
              </a:rPr>
              <a:t>	</a:t>
            </a:r>
          </a:p>
          <a:p>
            <a:pPr algn="ctr" eaLnBrk="0" hangingPunct="0"/>
            <a:r>
              <a:rPr lang="es-ES_tradnl" sz="2300">
                <a:latin typeface="Times New Roman" pitchFamily="18" charset="0"/>
              </a:rPr>
              <a:t>Fig.14</a:t>
            </a:r>
            <a:r>
              <a:rPr lang="es-ES_tradnl" sz="2300" i="1">
                <a:latin typeface="Times New Roman" pitchFamily="18" charset="0"/>
              </a:rPr>
              <a:t>.Diseño de series temporales interrumpidas con replicaciones cambiadas </a:t>
            </a:r>
            <a:endParaRPr lang="es-ES_tradnl" sz="1600" b="1">
              <a:latin typeface="Times New Roman" pitchFamily="18" charset="0"/>
            </a:endParaRPr>
          </a:p>
        </p:txBody>
      </p:sp>
      <p:sp>
        <p:nvSpPr>
          <p:cNvPr id="350216" name="Rectangle 8"/>
          <p:cNvSpPr>
            <a:spLocks noChangeArrowheads="1"/>
          </p:cNvSpPr>
          <p:nvPr/>
        </p:nvSpPr>
        <p:spPr bwMode="auto">
          <a:xfrm>
            <a:off x="1449388" y="4262438"/>
            <a:ext cx="6477000" cy="1381125"/>
          </a:xfrm>
          <a:prstGeom prst="rect">
            <a:avLst/>
          </a:prstGeom>
          <a:noFill/>
          <a:ln w="12700">
            <a:solidFill>
              <a:srgbClr val="99FF33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pic>
        <p:nvPicPr>
          <p:cNvPr id="350217" name="Picture 9" descr="marca-tinta-negro_150x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430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0218" name="Rectangle 10"/>
          <p:cNvSpPr>
            <a:spLocks noChangeArrowheads="1"/>
          </p:cNvSpPr>
          <p:nvPr/>
        </p:nvSpPr>
        <p:spPr bwMode="auto">
          <a:xfrm>
            <a:off x="0" y="1268413"/>
            <a:ext cx="1476375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1000">
                <a:latin typeface="Tahoma" charset="0"/>
              </a:rPr>
              <a:t>DPTO. PSICOLOGÍA </a:t>
            </a:r>
          </a:p>
          <a:p>
            <a:pPr algn="ctr"/>
            <a:r>
              <a:rPr lang="es-ES_tradnl" sz="1000">
                <a:latin typeface="Tahoma" charset="0"/>
              </a:rPr>
              <a:t>EXPERIMENTAL</a:t>
            </a:r>
            <a:endParaRPr lang="es-ES" sz="1000">
              <a:latin typeface="Tahoma" charset="0"/>
            </a:endParaRPr>
          </a:p>
        </p:txBody>
      </p:sp>
      <p:sp>
        <p:nvSpPr>
          <p:cNvPr id="350220" name="Rectangle 12"/>
          <p:cNvSpPr>
            <a:spLocks noChangeArrowheads="1"/>
          </p:cNvSpPr>
          <p:nvPr/>
        </p:nvSpPr>
        <p:spPr bwMode="auto">
          <a:xfrm>
            <a:off x="180975" y="6583363"/>
            <a:ext cx="184150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2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5849</TotalTime>
  <Words>3573</Words>
  <Application>Microsoft Office PowerPoint</Application>
  <PresentationFormat>Presentación en pantalla (4:3)</PresentationFormat>
  <Paragraphs>714</Paragraphs>
  <Slides>65</Slides>
  <Notes>1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68" baseType="lpstr">
      <vt:lpstr>Diseño predeterminado</vt:lpstr>
      <vt:lpstr>Documento</vt:lpstr>
      <vt:lpstr>Gráfico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La evaluación de la formación en el Centro de Formación del P.A.S de la Universidad de Sevilla.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Organización desconocida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Validity of constructs obtained in Exploratory Factor Analisys: Theoretical considerations.</dc:title>
  <dc:creator>Jose A Perez Gil</dc:creator>
  <cp:lastModifiedBy>susana</cp:lastModifiedBy>
  <cp:revision>198</cp:revision>
  <cp:lastPrinted>2000-05-17T12:26:54Z</cp:lastPrinted>
  <dcterms:created xsi:type="dcterms:W3CDTF">1998-07-08T09:44:44Z</dcterms:created>
  <dcterms:modified xsi:type="dcterms:W3CDTF">2018-11-05T10:03:42Z</dcterms:modified>
</cp:coreProperties>
</file>