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92" r:id="rId2"/>
    <p:sldId id="293" r:id="rId3"/>
    <p:sldId id="294" r:id="rId4"/>
    <p:sldId id="305" r:id="rId5"/>
    <p:sldId id="306" r:id="rId6"/>
    <p:sldId id="307" r:id="rId7"/>
    <p:sldId id="308" r:id="rId8"/>
    <p:sldId id="309" r:id="rId9"/>
    <p:sldId id="295" r:id="rId10"/>
    <p:sldId id="300" r:id="rId11"/>
    <p:sldId id="301" r:id="rId12"/>
    <p:sldId id="311" r:id="rId13"/>
    <p:sldId id="310" r:id="rId14"/>
  </p:sldIdLst>
  <p:sldSz cx="9144000" cy="6858000" type="screen4x3"/>
  <p:notesSz cx="6854825" cy="97139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B919E7D-37CD-48E8-B67C-1909C8802756}" type="datetime1">
              <a:rPr lang="es-ES_tradnl"/>
              <a:pPr>
                <a:defRPr/>
              </a:pPr>
              <a:t>19/09/2016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22655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3025" y="922655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F0A11276-81A4-4DC9-ADBB-C566E6F02D0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FC896D79-6D52-4CEF-8715-18673259CED9}" type="datetime1">
              <a:rPr lang="es-ES"/>
              <a:pPr>
                <a:defRPr/>
              </a:pPr>
              <a:t>19/09/2016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98538" y="728663"/>
            <a:ext cx="4857750" cy="36433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614863"/>
            <a:ext cx="5483225" cy="43703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22655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3025" y="9226550"/>
            <a:ext cx="2970213" cy="4857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397F88C-8895-4E7E-877C-CACA731061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884613" y="0"/>
            <a:ext cx="2970212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884613" y="9228138"/>
            <a:ext cx="2970212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/>
            <a:r>
              <a:rPr lang="en-US" sz="1200">
                <a:latin typeface="Calibri" pitchFamily="34" charset="0"/>
              </a:rPr>
              <a:t>1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9228138"/>
            <a:ext cx="2970213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2970213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sp>
        <p:nvSpPr>
          <p:cNvPr id="163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08063" y="735013"/>
            <a:ext cx="4838700" cy="36290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91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_tradnl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F44D4-14D5-4780-9A95-35B6043E2452}" type="datetime1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BCEEF-EC14-428A-9300-20856CE42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D105B-070D-4693-B8FE-912ED159BB86}" type="datetime1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0A012-8EAE-4B4D-820A-7912AB2B2E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0B3B2-0B09-45F3-9B6E-7C2756CC58EC}" type="datetime1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B9F8D-71AB-4939-808E-8312193658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57606-5721-4D8A-A6B4-2ABA1CC1F285}" type="datetime1">
              <a:rPr lang="es-ES" smtClean="0"/>
              <a:t>19/09/2016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D5356-44FB-4CEE-8560-5424792498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14446-65FD-44C9-8B2D-9691B5C8FCC0}" type="datetime1">
              <a:rPr lang="es-ES" smtClean="0"/>
              <a:t>19/09/2016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08072-F69E-4331-8F48-AE60461995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E8B1E-9946-481D-B3EC-7567911B52D3}" type="datetime1">
              <a:rPr lang="es-ES" smtClean="0"/>
              <a:t>19/09/2016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51178-DA15-4B3C-8473-9C9EEDA962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2F66E-09B0-4CEA-A074-A30B25B0B6A6}" type="datetime1">
              <a:rPr lang="es-ES" smtClean="0"/>
              <a:t>19/09/2016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EC301-BB63-4C96-ACE7-791D570A0A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B1D51-4626-4F1B-AFA6-D588789E8073}" type="datetime1">
              <a:rPr lang="es-ES" smtClean="0"/>
              <a:t>19/09/2016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09109-4C04-4343-BF92-6C9DDE7DBB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6A300-89E2-4DAB-ABB1-C9FBEF4CAA4D}" type="datetime1">
              <a:rPr lang="es-ES" smtClean="0"/>
              <a:t>19/09/2016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C1B56-A9DF-48C8-BF42-CB74BBCBF9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B7D8C-F284-452C-9834-8458DC22CC58}" type="datetime1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D1D6F-D005-4316-B59C-68499A47AF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26AF7-4041-481E-90B2-6353E68C90AB}" type="datetime1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2A5A3-D2EC-4C4E-9D68-FAA893CBCB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0E2E3FD-3165-4874-9953-16B3F8613CED}" type="datetime1">
              <a:rPr lang="es-ES" smtClean="0"/>
              <a:t>19/09/2016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197A852-996B-4EFF-83F2-64C6604411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06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-10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-10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-10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-10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ea typeface="ＭＳ Ｐゴシック" charset="-128"/>
              </a:rPr>
              <a:t>1. INTRODUCTION TO RESEARCH PROCEDURES</a:t>
            </a:r>
          </a:p>
        </p:txBody>
      </p:sp>
      <p:sp>
        <p:nvSpPr>
          <p:cNvPr id="2051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3288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smtClean="0">
                <a:solidFill>
                  <a:srgbClr val="898989"/>
                </a:solidFill>
                <a:ea typeface="ＭＳ Ｐゴシック" charset="-128"/>
              </a:rPr>
              <a:t>Design and Data Analysis in Psychology </a:t>
            </a:r>
            <a:r>
              <a:rPr lang="es-ES" sz="3000" smtClean="0">
                <a:solidFill>
                  <a:srgbClr val="898989"/>
                </a:solidFill>
                <a:ea typeface="ＭＳ Ｐゴシック" charset="-128"/>
              </a:rPr>
              <a:t>II</a:t>
            </a:r>
          </a:p>
          <a:p>
            <a:pPr eaLnBrk="1" hangingPunct="1">
              <a:lnSpc>
                <a:spcPct val="90000"/>
              </a:lnSpc>
            </a:pPr>
            <a:endParaRPr lang="es-ES" sz="3000" smtClean="0">
              <a:solidFill>
                <a:srgbClr val="898989"/>
              </a:solidFill>
              <a:ea typeface="ＭＳ Ｐゴシック" charset="-128"/>
            </a:endParaRPr>
          </a:p>
          <a:p>
            <a:pPr algn="r" eaLnBrk="1" hangingPunct="1">
              <a:lnSpc>
                <a:spcPct val="90000"/>
              </a:lnSpc>
            </a:pPr>
            <a:r>
              <a:rPr lang="es-ES" sz="2200" smtClean="0">
                <a:solidFill>
                  <a:srgbClr val="898989"/>
                </a:solidFill>
                <a:ea typeface="ＭＳ Ｐゴシック" charset="-128"/>
              </a:rPr>
              <a:t>Susana Sanduvete Chaves</a:t>
            </a:r>
          </a:p>
          <a:p>
            <a:pPr algn="r" eaLnBrk="1" hangingPunct="1">
              <a:lnSpc>
                <a:spcPct val="90000"/>
              </a:lnSpc>
            </a:pPr>
            <a:r>
              <a:rPr lang="es-ES" sz="2200" smtClean="0">
                <a:solidFill>
                  <a:srgbClr val="898989"/>
                </a:solidFill>
                <a:ea typeface="ＭＳ Ｐゴシック" charset="-128"/>
              </a:rPr>
              <a:t>SalvadorChacón Moscoso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BCEEF-EC14-428A-9300-20856CE42C30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85800" y="533400"/>
            <a:ext cx="77724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algn="ctr"/>
            <a:r>
              <a:rPr lang="en-US" sz="4400">
                <a:latin typeface="Calibri" pitchFamily="34" charset="0"/>
              </a:rPr>
              <a:t>PSYCHOLOGY AS A SCIENCE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1219200"/>
            <a:ext cx="8610600" cy="5410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_tradnl">
              <a:latin typeface="Calibri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85800" y="1443038"/>
            <a:ext cx="7937500" cy="5334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>
              <a:spcBef>
                <a:spcPct val="20000"/>
              </a:spcBef>
              <a:buSzPct val="100000"/>
              <a:buFontTx/>
              <a:buChar char="•"/>
            </a:pPr>
            <a:r>
              <a:rPr lang="en-US" sz="3600" dirty="0">
                <a:latin typeface="Calibri" pitchFamily="34" charset="0"/>
              </a:rPr>
              <a:t>Psychology - scientific study of behavior and mental processes</a:t>
            </a:r>
          </a:p>
          <a:p>
            <a:pPr>
              <a:spcBef>
                <a:spcPct val="20000"/>
              </a:spcBef>
            </a:pPr>
            <a:endParaRPr lang="en-US" sz="3600" dirty="0">
              <a:latin typeface="Calibri" pitchFamily="34" charset="0"/>
            </a:endParaRPr>
          </a:p>
          <a:p>
            <a:pPr>
              <a:spcBef>
                <a:spcPct val="20000"/>
              </a:spcBef>
              <a:buSzPct val="100000"/>
              <a:buFontTx/>
              <a:buChar char="•"/>
            </a:pPr>
            <a:r>
              <a:rPr lang="en-US" sz="3600" dirty="0">
                <a:latin typeface="Calibri" pitchFamily="34" charset="0"/>
              </a:rPr>
              <a:t>Goals of Psychology </a:t>
            </a:r>
          </a:p>
          <a:p>
            <a:pPr lvl="2">
              <a:spcBef>
                <a:spcPct val="20000"/>
              </a:spcBef>
              <a:buSzPct val="100000"/>
              <a:buFontTx/>
              <a:buChar char="•"/>
            </a:pPr>
            <a:r>
              <a:rPr lang="en-US" sz="3600" dirty="0">
                <a:latin typeface="Calibri" pitchFamily="34" charset="0"/>
              </a:rPr>
              <a:t>describe behavior</a:t>
            </a:r>
          </a:p>
          <a:p>
            <a:pPr lvl="2">
              <a:spcBef>
                <a:spcPct val="20000"/>
              </a:spcBef>
              <a:buSzPct val="100000"/>
              <a:buFontTx/>
              <a:buChar char="•"/>
            </a:pPr>
            <a:r>
              <a:rPr lang="en-US" sz="3600" dirty="0">
                <a:latin typeface="Calibri" pitchFamily="34" charset="0"/>
              </a:rPr>
              <a:t>explain behavior</a:t>
            </a:r>
          </a:p>
          <a:p>
            <a:pPr lvl="2">
              <a:spcBef>
                <a:spcPct val="20000"/>
              </a:spcBef>
              <a:buSzPct val="100000"/>
              <a:buFontTx/>
              <a:buChar char="•"/>
            </a:pPr>
            <a:r>
              <a:rPr lang="en-US" sz="3600" dirty="0">
                <a:latin typeface="Calibri" pitchFamily="34" charset="0"/>
              </a:rPr>
              <a:t>predict behavior</a:t>
            </a:r>
          </a:p>
          <a:p>
            <a:pPr lvl="2">
              <a:spcBef>
                <a:spcPct val="20000"/>
              </a:spcBef>
              <a:buSzPct val="100000"/>
              <a:buFontTx/>
              <a:buChar char="•"/>
            </a:pPr>
            <a:r>
              <a:rPr lang="en-US" sz="3600" dirty="0">
                <a:latin typeface="Calibri" pitchFamily="34" charset="0"/>
              </a:rPr>
              <a:t>control “some” behavior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CEC301-BB63-4C96-ACE7-791D570A0ABF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600" smtClean="0">
                <a:ea typeface="ＭＳ Ｐゴシック" charset="-128"/>
              </a:rPr>
              <a:t>SCIENTIFIC METHODOLOGY IN PSYCHOLOGY</a:t>
            </a:r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>
          <a:xfrm>
            <a:off x="457200" y="2428875"/>
            <a:ext cx="8229600" cy="3697288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smtClean="0">
                <a:ea typeface="ＭＳ Ｐゴシック" charset="-128"/>
              </a:rPr>
              <a:t>Problem definition: hypothesis (defined empirically).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>
                <a:ea typeface="ＭＳ Ｐゴシック" charset="-128"/>
              </a:rPr>
              <a:t>Method.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>
                <a:ea typeface="ＭＳ Ｐゴシック" charset="-128"/>
              </a:rPr>
              <a:t>Data analysis.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mtClean="0">
                <a:ea typeface="ＭＳ Ｐゴシック" charset="-128"/>
              </a:rPr>
              <a:t>Discussion and conclusions.</a:t>
            </a:r>
          </a:p>
          <a:p>
            <a:pPr marL="609600" indent="-609600" eaLnBrk="1" hangingPunct="1">
              <a:buFont typeface="Arial" charset="0"/>
              <a:buNone/>
            </a:pPr>
            <a:endParaRPr lang="es-ES" smtClean="0">
              <a:ea typeface="ＭＳ Ｐゴシック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mtClean="0">
                <a:ea typeface="ＭＳ Ｐゴシック" charset="-128"/>
              </a:rPr>
              <a:t>TYPES OF MEASUREMENT SCALES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>
          <a:xfrm>
            <a:off x="323850" y="1600200"/>
            <a:ext cx="8640763" cy="6111875"/>
          </a:xfrm>
        </p:spPr>
        <p:txBody>
          <a:bodyPr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sz="2800" smtClean="0">
                <a:ea typeface="ＭＳ Ｐゴシック" charset="-128"/>
              </a:rPr>
              <a:t>Numbers can be used in a variety of ways:</a:t>
            </a:r>
          </a:p>
          <a:p>
            <a:pPr eaLnBrk="1" hangingPunct="1"/>
            <a:r>
              <a:rPr lang="en-US" sz="2800" smtClean="0">
                <a:ea typeface="ＭＳ Ｐゴシック" charset="-128"/>
              </a:rPr>
              <a:t>Identification (as labels); example: countries.</a:t>
            </a:r>
          </a:p>
          <a:p>
            <a:pPr eaLnBrk="1" hangingPunct="1"/>
            <a:r>
              <a:rPr lang="en-US" sz="2800" smtClean="0">
                <a:ea typeface="ＭＳ Ｐゴシック" charset="-128"/>
              </a:rPr>
              <a:t>Order (to indicate ‘more or less’ than);</a:t>
            </a:r>
          </a:p>
          <a:p>
            <a:pPr eaLnBrk="1" hangingPunct="1">
              <a:buFont typeface="Arial" charset="0"/>
              <a:buNone/>
            </a:pPr>
            <a:r>
              <a:rPr lang="en-US" sz="2800" smtClean="0">
                <a:ea typeface="ＭＳ Ｐゴシック" charset="-128"/>
              </a:rPr>
              <a:t>   example: level of agreement.</a:t>
            </a:r>
          </a:p>
          <a:p>
            <a:pPr eaLnBrk="1" hangingPunct="1"/>
            <a:r>
              <a:rPr lang="en-US" sz="2800" smtClean="0">
                <a:ea typeface="ＭＳ Ｐゴシック" charset="-128"/>
              </a:rPr>
              <a:t>Equal intervals (to indicate exact relationships); example: 500-300 = 900-700.</a:t>
            </a:r>
          </a:p>
          <a:p>
            <a:pPr eaLnBrk="1" hangingPunct="1"/>
            <a:r>
              <a:rPr lang="en-US" sz="2800" smtClean="0">
                <a:ea typeface="ＭＳ Ｐゴシック" charset="-128"/>
              </a:rPr>
              <a:t>Absolute zero (0 has an absolute meaning); example: money - $0 means NO money</a:t>
            </a:r>
          </a:p>
          <a:p>
            <a:pPr eaLnBrk="1" hangingPunct="1">
              <a:buFont typeface="Arial" charset="0"/>
              <a:buNone/>
            </a:pPr>
            <a:endParaRPr lang="en-US" sz="2800" smtClean="0">
              <a:ea typeface="ＭＳ Ｐゴシック" charset="-128"/>
            </a:endParaRPr>
          </a:p>
          <a:p>
            <a:pPr eaLnBrk="1" hangingPunct="1">
              <a:buFont typeface="Arial" charset="0"/>
              <a:buNone/>
            </a:pPr>
            <a:r>
              <a:rPr lang="en-US" sz="2800" smtClean="0">
                <a:ea typeface="ＭＳ Ｐゴシック" charset="-128"/>
              </a:rPr>
              <a:t>Each of these specifies a different scale of measurement.</a:t>
            </a:r>
          </a:p>
          <a:p>
            <a:pPr eaLnBrk="1" hangingPunct="1">
              <a:buFont typeface="Arial" charset="0"/>
              <a:buNone/>
            </a:pPr>
            <a:endParaRPr lang="en-US" sz="2800" smtClean="0">
              <a:ea typeface="ＭＳ Ｐゴシック" charset="-128"/>
            </a:endParaRPr>
          </a:p>
          <a:p>
            <a:pPr eaLnBrk="1" hangingPunct="1">
              <a:buFont typeface="Arial" charset="0"/>
              <a:buNone/>
            </a:pPr>
            <a:endParaRPr lang="en-US" smtClean="0">
              <a:latin typeface="Helvetica" pitchFamily="-106" charset="0"/>
              <a:ea typeface="ＭＳ Ｐゴシック" charset="-128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4000" smtClean="0">
                <a:ea typeface="ＭＳ Ｐゴシック" charset="-128"/>
              </a:rPr>
              <a:t>TYPES OF MEASUREMENT SCALES II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219200" y="1524000"/>
            <a:ext cx="5410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Helvetica" pitchFamily="-106" charset="0"/>
              </a:rPr>
              <a:t>Nominal scale</a:t>
            </a:r>
          </a:p>
          <a:p>
            <a:r>
              <a:rPr lang="en-US">
                <a:latin typeface="Helvetica" pitchFamily="-106" charset="0"/>
              </a:rPr>
              <a:t>	- sorts objects into categories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58888" y="2646363"/>
            <a:ext cx="7467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Helvetica" pitchFamily="-106" charset="0"/>
              </a:rPr>
              <a:t>Ordinal scale</a:t>
            </a:r>
          </a:p>
          <a:p>
            <a:r>
              <a:rPr lang="en-US">
                <a:latin typeface="Helvetica" pitchFamily="-106" charset="0"/>
              </a:rPr>
              <a:t>	- ranks objects/events by magnitude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258888" y="3768725"/>
            <a:ext cx="7315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Helvetica" pitchFamily="-106" charset="0"/>
              </a:rPr>
              <a:t>Interval scale</a:t>
            </a:r>
          </a:p>
          <a:p>
            <a:r>
              <a:rPr lang="en-US">
                <a:latin typeface="Helvetica" pitchFamily="-106" charset="0"/>
              </a:rPr>
              <a:t>	- intervals between adjacent values are equal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258888" y="4892675"/>
            <a:ext cx="7086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Helvetica" pitchFamily="-106" charset="0"/>
              </a:rPr>
              <a:t>Ratio scale</a:t>
            </a:r>
          </a:p>
          <a:p>
            <a:r>
              <a:rPr lang="en-US">
                <a:latin typeface="Helvetica" pitchFamily="-106" charset="0"/>
              </a:rPr>
              <a:t>	- all of above AND a meaningful zero point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  <p:bldP spid="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50"/>
          <p:cNvGraphicFramePr>
            <a:graphicFrameLocks noGrp="1"/>
          </p:cNvGraphicFramePr>
          <p:nvPr/>
        </p:nvGraphicFramePr>
        <p:xfrm>
          <a:off x="684213" y="2133600"/>
          <a:ext cx="7467600" cy="3963864"/>
        </p:xfrm>
        <a:graphic>
          <a:graphicData uri="http://schemas.openxmlformats.org/drawingml/2006/table">
            <a:tbl>
              <a:tblPr/>
              <a:tblGrid>
                <a:gridCol w="1206500"/>
                <a:gridCol w="2339975"/>
                <a:gridCol w="3921125"/>
              </a:tblGrid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Scale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Properties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Examples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1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Nominal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identity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countries, colors, gender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Ordinal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identity, magnitude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class standing, sports standings, results of races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Interval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identity, magnitude, equal intervals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temperature (F or C), scores on 	intelligence tests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Ratio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identity, magnitude, equal intervals, absolute zero point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-106" charset="0"/>
                          <a:cs typeface="Arial" charset="0"/>
                        </a:rPr>
                        <a:t>length, weight, time, reaction time, number of responses made by a subject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itchFamily="-106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96" name="1 Título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4300">
                <a:latin typeface="Calibri" pitchFamily="34" charset="0"/>
              </a:rPr>
              <a:t>TYPES OF MEASUREMENT SCALES III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BCEEF-EC14-428A-9300-20856CE42C30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mtClean="0">
                <a:ea typeface="ＭＳ Ｐゴシック" charset="-128"/>
              </a:rPr>
              <a:t>TYPES OF STUDY STRATEGY</a:t>
            </a:r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charset="-128"/>
              </a:rPr>
              <a:t>Cross-sectional studies (transversal): each person only can be measured for one independent variable value. </a:t>
            </a:r>
          </a:p>
          <a:p>
            <a:pPr eaLnBrk="1" hangingPunct="1"/>
            <a:r>
              <a:rPr lang="en-US" smtClean="0">
                <a:ea typeface="ＭＳ Ｐゴシック" charset="-128"/>
              </a:rPr>
              <a:t>Repeated measures studies (longitudinal): each person can be measured for each independent variable value.</a:t>
            </a:r>
          </a:p>
          <a:p>
            <a:pPr eaLnBrk="1" hangingPunct="1"/>
            <a:r>
              <a:rPr lang="en-US" smtClean="0">
                <a:ea typeface="ＭＳ Ｐゴシック" charset="-128"/>
              </a:rPr>
              <a:t>Mixed: There is at least one transversal and one longitudinal variable.</a:t>
            </a:r>
            <a:endParaRPr lang="es-MX" smtClean="0">
              <a:ea typeface="ＭＳ Ｐゴシック" charset="-128"/>
            </a:endParaRPr>
          </a:p>
          <a:p>
            <a:pPr eaLnBrk="1" hangingPunct="1">
              <a:buFont typeface="Arial" charset="0"/>
              <a:buNone/>
            </a:pPr>
            <a:endParaRPr lang="en-US" smtClean="0">
              <a:ea typeface="ＭＳ Ｐゴシック" charset="-128"/>
            </a:endParaRPr>
          </a:p>
          <a:p>
            <a:pPr eaLnBrk="1" hangingPunct="1">
              <a:buFont typeface="Arial" charset="0"/>
              <a:buNone/>
            </a:pPr>
            <a:endParaRPr lang="es-ES_tradnl" smtClean="0">
              <a:ea typeface="ＭＳ Ｐゴシック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00CF98-C654-4F04-A5CC-0AFD13E89534}" type="slidenum">
              <a:rPr lang="es-ES_tradnl" smtClean="0"/>
              <a:pPr/>
              <a:t>8</a:t>
            </a:fld>
            <a:endParaRPr lang="es-ES_tradnl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sz="2900" smtClean="0">
                <a:ea typeface="ＭＳ Ｐゴシック" charset="-128"/>
              </a:rPr>
              <a:t>STUDIES TAXONOMY DEPENDING ON THE NUMBER OF VARIABLES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000" smtClean="0">
                <a:ea typeface="ＭＳ Ｐゴシック" charset="-128"/>
              </a:rPr>
              <a:t>Depending on the number of dependent variables: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smtClean="0">
                <a:ea typeface="ＭＳ Ｐゴシック" charset="-128"/>
              </a:rPr>
              <a:t>1: univariate.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smtClean="0">
                <a:ea typeface="ＭＳ Ｐゴシック" charset="-128"/>
              </a:rPr>
              <a:t>&gt;1: multivariate .</a:t>
            </a:r>
          </a:p>
          <a:p>
            <a:pPr eaLnBrk="1" hangingPunct="1">
              <a:lnSpc>
                <a:spcPct val="80000"/>
              </a:lnSpc>
            </a:pPr>
            <a:r>
              <a:rPr lang="en-US" sz="3000" smtClean="0">
                <a:ea typeface="ＭＳ Ｐゴシック" charset="-128"/>
              </a:rPr>
              <a:t>Depending on the number of independent variables: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smtClean="0">
                <a:ea typeface="ＭＳ Ｐゴシック" charset="-128"/>
              </a:rPr>
              <a:t>1: univariable: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200" smtClean="0">
                <a:ea typeface="ＭＳ Ｐゴシック" charset="-128"/>
              </a:rPr>
              <a:t>2 values: biconditional.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200" smtClean="0">
                <a:ea typeface="ＭＳ Ｐゴシック" charset="-128"/>
              </a:rPr>
              <a:t>&gt;2 values: multiconditional.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smtClean="0">
                <a:ea typeface="ＭＳ Ｐゴシック" charset="-128"/>
              </a:rPr>
              <a:t>&gt;1 variable: multivariable or factorial (example: two variables and two conditions, 2x2).</a:t>
            </a:r>
          </a:p>
          <a:p>
            <a:pPr lvl="1" eaLnBrk="1" hangingPunct="1">
              <a:lnSpc>
                <a:spcPct val="80000"/>
              </a:lnSpc>
            </a:pPr>
            <a:endParaRPr lang="es-MX" sz="26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endParaRPr lang="es-MX" sz="3000" smtClean="0">
              <a:ea typeface="ＭＳ Ｐゴシック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7748998-885B-4A8E-9831-864F4CA2748D}" type="slidenum">
              <a:rPr lang="es-ES_tradnl" smtClean="0"/>
              <a:pPr/>
              <a:t>9</a:t>
            </a:fld>
            <a:endParaRPr lang="es-ES_tradnl" smtClean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ea typeface="ＭＳ Ｐゴシック" charset="-128"/>
              </a:rPr>
              <a:t>TYPES OF DESIGNS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s-ES" smtClean="0"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</a:pPr>
            <a:endParaRPr lang="es-ES" smtClean="0"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</a:pPr>
            <a:endParaRPr lang="es-ES" smtClean="0">
              <a:ea typeface="ＭＳ Ｐゴシック" charset="-128"/>
            </a:endParaRPr>
          </a:p>
          <a:p>
            <a:pPr eaLnBrk="1" hangingPunct="1">
              <a:buFont typeface="Wingdings" pitchFamily="2" charset="2"/>
              <a:buNone/>
            </a:pPr>
            <a:endParaRPr lang="es-ES" smtClean="0">
              <a:ea typeface="ＭＳ Ｐゴシック" charset="-128"/>
            </a:endParaRPr>
          </a:p>
        </p:txBody>
      </p:sp>
      <p:sp>
        <p:nvSpPr>
          <p:cNvPr id="10245" name="Line 4"/>
          <p:cNvSpPr>
            <a:spLocks noChangeShapeType="1"/>
          </p:cNvSpPr>
          <p:nvPr/>
        </p:nvSpPr>
        <p:spPr bwMode="auto">
          <a:xfrm>
            <a:off x="323850" y="3933825"/>
            <a:ext cx="842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246" name="Line 5"/>
          <p:cNvSpPr>
            <a:spLocks noChangeShapeType="1"/>
          </p:cNvSpPr>
          <p:nvPr/>
        </p:nvSpPr>
        <p:spPr bwMode="auto">
          <a:xfrm>
            <a:off x="1258888" y="37893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247" name="Line 6"/>
          <p:cNvSpPr>
            <a:spLocks noChangeShapeType="1"/>
          </p:cNvSpPr>
          <p:nvPr/>
        </p:nvSpPr>
        <p:spPr bwMode="auto">
          <a:xfrm>
            <a:off x="5076825" y="37893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248" name="Line 7"/>
          <p:cNvSpPr>
            <a:spLocks noChangeShapeType="1"/>
          </p:cNvSpPr>
          <p:nvPr/>
        </p:nvSpPr>
        <p:spPr bwMode="auto">
          <a:xfrm>
            <a:off x="7596188" y="37893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2843213" y="1916113"/>
            <a:ext cx="34401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From low to high control</a:t>
            </a:r>
            <a:r>
              <a:rPr lang="es-ES" sz="2400">
                <a:latin typeface="Times New Roman" pitchFamily="18" charset="0"/>
              </a:rPr>
              <a:t>:</a:t>
            </a:r>
          </a:p>
        </p:txBody>
      </p:sp>
      <p:sp>
        <p:nvSpPr>
          <p:cNvPr id="10250" name="Text Box 9"/>
          <p:cNvSpPr txBox="1">
            <a:spLocks noChangeArrowheads="1"/>
          </p:cNvSpPr>
          <p:nvPr/>
        </p:nvSpPr>
        <p:spPr bwMode="auto">
          <a:xfrm>
            <a:off x="323850" y="3186113"/>
            <a:ext cx="8569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alibri" pitchFamily="34" charset="0"/>
              </a:rPr>
              <a:t>Observational study                 Survey study            Quasi-experiment</a:t>
            </a:r>
            <a:r>
              <a:rPr lang="en-US" sz="1600">
                <a:latin typeface="Times New Roman" pitchFamily="18" charset="0"/>
              </a:rPr>
              <a:t>              </a:t>
            </a:r>
            <a:r>
              <a:rPr lang="en-US" sz="1600">
                <a:latin typeface="Calibri" pitchFamily="34" charset="0"/>
              </a:rPr>
              <a:t>Randomized experiment </a:t>
            </a:r>
            <a:endParaRPr lang="en-US" sz="1600">
              <a:latin typeface="Times New Roman" pitchFamily="18" charset="0"/>
            </a:endParaRPr>
          </a:p>
          <a:p>
            <a:r>
              <a:rPr lang="en-US" sz="1600">
                <a:latin typeface="Times New Roman" pitchFamily="18" charset="0"/>
              </a:rPr>
              <a:t>  (low intervention)                                            (medium intervention)                (high intervention)</a:t>
            </a:r>
          </a:p>
        </p:txBody>
      </p:sp>
      <p:sp>
        <p:nvSpPr>
          <p:cNvPr id="10251" name="Text Box 10"/>
          <p:cNvSpPr txBox="1">
            <a:spLocks noChangeArrowheads="1"/>
          </p:cNvSpPr>
          <p:nvPr/>
        </p:nvSpPr>
        <p:spPr bwMode="auto">
          <a:xfrm>
            <a:off x="468313" y="4365625"/>
            <a:ext cx="82153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Times New Roman" pitchFamily="18" charset="0"/>
              </a:rPr>
              <a:t>  There is no IV                  There is no IV               There is IV                              There is IV</a:t>
            </a:r>
          </a:p>
          <a:p>
            <a:r>
              <a:rPr lang="en-US" sz="1600">
                <a:latin typeface="Times New Roman" pitchFamily="18" charset="0"/>
              </a:rPr>
              <a:t> Natural behavior            Elicited behavior          Non-randomized                       Randomized                                                                                                                                                 				          assignment                              assignment</a:t>
            </a:r>
          </a:p>
        </p:txBody>
      </p:sp>
      <p:sp>
        <p:nvSpPr>
          <p:cNvPr id="10252" name="Line 5"/>
          <p:cNvSpPr>
            <a:spLocks noChangeShapeType="1"/>
          </p:cNvSpPr>
          <p:nvPr/>
        </p:nvSpPr>
        <p:spPr bwMode="auto">
          <a:xfrm>
            <a:off x="3276600" y="37893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mtClean="0">
                <a:ea typeface="ＭＳ Ｐゴシック" charset="-128"/>
              </a:rPr>
              <a:t>TYPES OF DESIGN II</a:t>
            </a:r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>
                <a:ea typeface="ＭＳ Ｐゴシック" charset="-128"/>
              </a:rPr>
              <a:t>Randomized experiment (R.E.) is a study in which an intervention is deliberately introduced to observe its effects, and in which units are assigned to conditions randomly (Shadish, Cook and Campbell, 2002).</a:t>
            </a:r>
            <a:endParaRPr lang="es-ES" sz="20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2000" smtClean="0">
                <a:ea typeface="ＭＳ Ｐゴシック" charset="-128"/>
              </a:rPr>
              <a:t> </a:t>
            </a:r>
            <a:endParaRPr lang="es-ES" sz="20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ea typeface="ＭＳ Ｐゴシック" charset="-128"/>
              </a:rPr>
              <a:t>A quasi-experiment (Q-E) is a study in which an intervention is deliberately introduced to observe its effects, but in which units are not assigned to conditions randomly (Shadish, Cook and Campbell, 2002).</a:t>
            </a:r>
          </a:p>
          <a:p>
            <a:pPr eaLnBrk="1" hangingPunct="1">
              <a:lnSpc>
                <a:spcPct val="80000"/>
              </a:lnSpc>
            </a:pPr>
            <a:endParaRPr lang="en-US" sz="20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ea typeface="ＭＳ Ｐゴシック" charset="-128"/>
              </a:rPr>
              <a:t>Survey study (S.S.) records the occurrence of elicited behaviors (questionnaires, interviews) [Post hoc studies]</a:t>
            </a:r>
            <a:endParaRPr lang="es-ES" sz="20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s-ES" sz="20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000" smtClean="0">
                <a:ea typeface="ＭＳ Ｐゴシック" charset="-128"/>
              </a:rPr>
              <a:t>An observational study (O.S.) observes the occurrence of behavior, allowing it to be formally recorded and quantified, but without manipulating it (Anguera, 2008).</a:t>
            </a:r>
            <a:endParaRPr lang="es-ES" sz="200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>
                <a:ea typeface="ＭＳ Ｐゴシック" charset="-128"/>
              </a:rPr>
              <a:t> </a:t>
            </a:r>
            <a:endParaRPr lang="es-ES" sz="1800" smtClean="0">
              <a:ea typeface="ＭＳ Ｐゴシック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mtClean="0">
                <a:ea typeface="ＭＳ Ｐゴシック" charset="-128"/>
              </a:rPr>
              <a:t>TYPES OF DESIGN III</a:t>
            </a:r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5040312"/>
          </a:xfrm>
        </p:spPr>
        <p:txBody>
          <a:bodyPr/>
          <a:lstStyle/>
          <a:p>
            <a:pPr eaLnBrk="1" hangingPunct="1"/>
            <a:r>
              <a:rPr lang="en-US" sz="1800" smtClean="0">
                <a:ea typeface="ＭＳ Ｐゴシック" charset="-128"/>
              </a:rPr>
              <a:t>R.E. might be called </a:t>
            </a:r>
            <a:r>
              <a:rPr lang="en-US" sz="1800" i="1" smtClean="0">
                <a:ea typeface="ＭＳ Ｐゴシック" charset="-128"/>
              </a:rPr>
              <a:t>high intervention </a:t>
            </a:r>
            <a:r>
              <a:rPr lang="en-US" sz="1800" smtClean="0">
                <a:ea typeface="ＭＳ Ｐゴシック" charset="-128"/>
              </a:rPr>
              <a:t>studies (researchers have a high control over the situation, and provoke behaviors).</a:t>
            </a:r>
          </a:p>
          <a:p>
            <a:pPr eaLnBrk="1" hangingPunct="1">
              <a:buFont typeface="Arial" charset="0"/>
              <a:buNone/>
            </a:pPr>
            <a:endParaRPr lang="es-ES" sz="1800" smtClean="0">
              <a:ea typeface="ＭＳ Ｐゴシック" charset="-128"/>
            </a:endParaRPr>
          </a:p>
          <a:p>
            <a:pPr eaLnBrk="1" hangingPunct="1"/>
            <a:r>
              <a:rPr lang="en-US" sz="1800" smtClean="0">
                <a:ea typeface="ＭＳ Ｐゴシック" charset="-128"/>
              </a:rPr>
              <a:t> Q-E might be called </a:t>
            </a:r>
            <a:r>
              <a:rPr lang="en-US" sz="1800" i="1" smtClean="0">
                <a:ea typeface="ＭＳ Ｐゴシック" charset="-128"/>
              </a:rPr>
              <a:t>medium intervention </a:t>
            </a:r>
            <a:r>
              <a:rPr lang="en-US" sz="1800" smtClean="0">
                <a:ea typeface="ＭＳ Ｐゴシック" charset="-128"/>
              </a:rPr>
              <a:t>studies (researchers have certain degree of control over the situation, without being able to randomly assign subjects to conditions, and can provoke a change in subjects' behaviors because of the manipulation of the variables).</a:t>
            </a:r>
            <a:endParaRPr lang="es-ES" sz="1800" smtClean="0">
              <a:ea typeface="ＭＳ Ｐゴシック" charset="-128"/>
            </a:endParaRPr>
          </a:p>
          <a:p>
            <a:pPr eaLnBrk="1" hangingPunct="1"/>
            <a:endParaRPr lang="es-ES" sz="1800" smtClean="0">
              <a:ea typeface="ＭＳ Ｐゴシック" charset="-128"/>
            </a:endParaRPr>
          </a:p>
          <a:p>
            <a:pPr eaLnBrk="1" hangingPunct="1"/>
            <a:r>
              <a:rPr lang="en-US" sz="1800" smtClean="0">
                <a:ea typeface="ＭＳ Ｐゴシック" charset="-128"/>
              </a:rPr>
              <a:t> O.S. might be called </a:t>
            </a:r>
            <a:r>
              <a:rPr lang="en-US" sz="1800" i="1" smtClean="0">
                <a:ea typeface="ＭＳ Ｐゴシック" charset="-128"/>
              </a:rPr>
              <a:t>low intervention </a:t>
            </a:r>
            <a:r>
              <a:rPr lang="en-US" sz="1800" smtClean="0">
                <a:ea typeface="ＭＳ Ｐゴシック" charset="-128"/>
              </a:rPr>
              <a:t>studies (observers do not have any control over the situation and they just observe behaviors that appear depending on subjects’ desire).</a:t>
            </a:r>
            <a:endParaRPr lang="es-ES" sz="1800" smtClean="0">
              <a:ea typeface="ＭＳ Ｐゴシック" charset="-128"/>
            </a:endParaRPr>
          </a:p>
          <a:p>
            <a:pPr eaLnBrk="1" hangingPunct="1"/>
            <a:endParaRPr lang="es-ES" sz="1800" smtClean="0">
              <a:ea typeface="ＭＳ Ｐゴシック" charset="-128"/>
            </a:endParaRPr>
          </a:p>
          <a:p>
            <a:pPr eaLnBrk="1" hangingPunct="1"/>
            <a:r>
              <a:rPr lang="en-US" sz="1800" smtClean="0">
                <a:ea typeface="ＭＳ Ｐゴシック" charset="-128"/>
              </a:rPr>
              <a:t>The distinction between low, medium, and high intervention studies is merely one of convenience, as some quasi-experiments can have high control over assignment to the intervention.</a:t>
            </a:r>
            <a:endParaRPr lang="es-ES" sz="1800" smtClean="0">
              <a:ea typeface="ＭＳ Ｐゴシック" charset="-128"/>
            </a:endParaRPr>
          </a:p>
          <a:p>
            <a:pPr eaLnBrk="1" hangingPunct="1"/>
            <a:endParaRPr lang="es-ES" sz="1800" smtClean="0">
              <a:ea typeface="ＭＳ Ｐゴシック" charset="-128"/>
            </a:endParaRPr>
          </a:p>
          <a:p>
            <a:pPr eaLnBrk="1" hangingPunct="1"/>
            <a:r>
              <a:rPr lang="en-US" sz="1800" smtClean="0">
                <a:ea typeface="ＭＳ Ｐゴシック" charset="-128"/>
              </a:rPr>
              <a:t>The distinction becomes a matter of degree rather than a matter being absolute.</a:t>
            </a:r>
            <a:endParaRPr lang="es-ES" sz="1800" smtClean="0">
              <a:ea typeface="ＭＳ Ｐゴシック" charset="-128"/>
            </a:endParaRPr>
          </a:p>
          <a:p>
            <a:pPr eaLnBrk="1" hangingPunct="1"/>
            <a:endParaRPr lang="es-ES_tradnl" sz="2000" smtClean="0">
              <a:ea typeface="ＭＳ Ｐゴシック" charset="-128"/>
            </a:endParaRPr>
          </a:p>
          <a:p>
            <a:pPr eaLnBrk="1" hangingPunct="1"/>
            <a:endParaRPr lang="es-ES_tradnl" sz="2000" smtClean="0">
              <a:ea typeface="ＭＳ Ｐゴシック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>
                <a:ea typeface="ＭＳ Ｐゴシック" charset="-128"/>
              </a:rPr>
              <a:t>TYPES OF DESIGN IV</a:t>
            </a:r>
            <a:endParaRPr lang="es-ES" smtClean="0">
              <a:ea typeface="ＭＳ Ｐゴシック" charset="-128"/>
            </a:endParaRPr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z="2400" smtClean="0">
                <a:ea typeface="ＭＳ Ｐゴシック" charset="-128"/>
              </a:rPr>
              <a:t>More information in:</a:t>
            </a:r>
          </a:p>
          <a:p>
            <a:pPr>
              <a:buFont typeface="Arial" charset="0"/>
              <a:buNone/>
            </a:pPr>
            <a:r>
              <a:rPr lang="es-ES" sz="2400" smtClean="0">
                <a:ea typeface="ＭＳ Ｐゴシック" charset="-128"/>
              </a:rPr>
              <a:t>Chacón, S., Sanduvete, S., Portell, M. &amp; Anguera, M. T. (2013). </a:t>
            </a:r>
            <a:r>
              <a:rPr lang="en-US" sz="2400" smtClean="0">
                <a:ea typeface="ＭＳ Ｐゴシック" charset="-128"/>
              </a:rPr>
              <a:t>Reporting a program evaluation: Needs, program plan, intervention, and decisions. </a:t>
            </a:r>
            <a:r>
              <a:rPr lang="en-US" sz="2400" i="1" smtClean="0">
                <a:ea typeface="ＭＳ Ｐゴシック" charset="-128"/>
              </a:rPr>
              <a:t>International Journal of Clinical and Health Psychology, 13</a:t>
            </a:r>
            <a:r>
              <a:rPr lang="en-US" sz="2400" smtClean="0">
                <a:ea typeface="ＭＳ Ｐゴシック" charset="-128"/>
              </a:rPr>
              <a:t>(1), 58-66</a:t>
            </a:r>
            <a:r>
              <a:rPr lang="en-US" sz="2400" i="1" smtClean="0">
                <a:ea typeface="ＭＳ Ｐゴシック" charset="-128"/>
              </a:rPr>
              <a:t>. </a:t>
            </a:r>
            <a:r>
              <a:rPr lang="en-US" sz="2400" smtClean="0">
                <a:ea typeface="ＭＳ Ｐゴシック" charset="-128"/>
              </a:rPr>
              <a:t>[2011 impact factor: 2.787; Q1: posición 21 de 109 en categoría Psychology-Clinical]. </a:t>
            </a:r>
            <a:r>
              <a:rPr lang="es-ES" sz="2400" smtClean="0">
                <a:ea typeface="ＭＳ Ｐゴシック" charset="-128"/>
              </a:rPr>
              <a:t>Available in </a:t>
            </a:r>
            <a:r>
              <a:rPr lang="es-ES" sz="2400" u="sng" smtClean="0">
                <a:ea typeface="ＭＳ Ｐゴシック" charset="-128"/>
              </a:rPr>
              <a:t>http://apps.elsevier.es/watermark/ctl_servlet?_f=10&amp;pident_articulo=90184976&amp;pident_usuario=0&amp;pcontactid=&amp;pident_revista=355&amp;ty=89&amp;accion=L&amp;origen=zonadelectura&amp;web=http://zl.elsevier.es&amp;lan=en&amp;fichero=355v13n01a90184976pdf001.pdf</a:t>
            </a:r>
            <a:endParaRPr lang="es-ES" smtClean="0">
              <a:ea typeface="ＭＳ Ｐゴシック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>
                <a:ea typeface="ＭＳ Ｐゴシック" charset="-128"/>
              </a:rPr>
              <a:t>Statistic</a:t>
            </a:r>
            <a:r>
              <a:rPr lang="es-ES" dirty="0" smtClean="0">
                <a:ea typeface="ＭＳ Ｐゴシック" charset="-128"/>
              </a:rPr>
              <a:t> </a:t>
            </a:r>
            <a:r>
              <a:rPr lang="es-ES" dirty="0" err="1" smtClean="0">
                <a:ea typeface="ＭＳ Ｐゴシック" charset="-128"/>
              </a:rPr>
              <a:t>selection</a:t>
            </a:r>
            <a:r>
              <a:rPr lang="es-ES" dirty="0" smtClean="0">
                <a:ea typeface="ＭＳ Ｐゴシック" charset="-128"/>
              </a:rPr>
              <a:t> </a:t>
            </a:r>
            <a:r>
              <a:rPr lang="es-ES" dirty="0" err="1" smtClean="0">
                <a:ea typeface="ＭＳ Ｐゴシック" charset="-128"/>
              </a:rPr>
              <a:t>depending</a:t>
            </a:r>
            <a:r>
              <a:rPr lang="es-ES" dirty="0" smtClean="0">
                <a:ea typeface="ＭＳ Ｐゴシック" charset="-128"/>
              </a:rPr>
              <a:t> </a:t>
            </a:r>
            <a:r>
              <a:rPr lang="es-ES" dirty="0" err="1" smtClean="0">
                <a:ea typeface="ＭＳ Ｐゴシック" charset="-128"/>
              </a:rPr>
              <a:t>on</a:t>
            </a:r>
            <a:r>
              <a:rPr lang="es-ES" dirty="0" smtClean="0">
                <a:ea typeface="ＭＳ Ｐゴシック" charset="-128"/>
              </a:rPr>
              <a:t> </a:t>
            </a:r>
            <a:r>
              <a:rPr lang="es-ES" dirty="0" err="1" smtClean="0">
                <a:ea typeface="ＭＳ Ｐゴシック" charset="-128"/>
              </a:rPr>
              <a:t>previous</a:t>
            </a:r>
            <a:r>
              <a:rPr lang="es-ES" dirty="0" smtClean="0">
                <a:ea typeface="ＭＳ Ｐゴシック" charset="-128"/>
              </a:rPr>
              <a:t> </a:t>
            </a:r>
            <a:r>
              <a:rPr lang="es-ES" dirty="0" err="1" smtClean="0">
                <a:ea typeface="ＭＳ Ｐゴシック" charset="-128"/>
              </a:rPr>
              <a:t>factors</a:t>
            </a:r>
            <a:endParaRPr lang="es-ES" dirty="0" smtClean="0">
              <a:ea typeface="ＭＳ Ｐゴシック" charset="-128"/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0A012-8EAE-4B4D-820A-7912AB2B2ED9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27584" y="2348880"/>
            <a:ext cx="69343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 smtClean="0"/>
              <a:t>http://www.ats.ucla.edu/stat/spss/whatstat/</a:t>
            </a:r>
            <a:endParaRPr lang="es-E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</TotalTime>
  <Words>577</Words>
  <Application>Microsoft Office PowerPoint</Application>
  <PresentationFormat>Presentación en pantalla (4:3)</PresentationFormat>
  <Paragraphs>111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ＭＳ Ｐゴシック</vt:lpstr>
      <vt:lpstr>Helvetica</vt:lpstr>
      <vt:lpstr>Wingdings</vt:lpstr>
      <vt:lpstr>Times New Roman</vt:lpstr>
      <vt:lpstr>Tema de Office</vt:lpstr>
      <vt:lpstr>1. INTRODUCTION TO RESEARCH PROCEDURES</vt:lpstr>
      <vt:lpstr>Diapositiva 2</vt:lpstr>
      <vt:lpstr>SCIENTIFIC METHODOLOGY IN PSYCHOLOGY</vt:lpstr>
      <vt:lpstr>TYPES OF MEASUREMENT SCALES</vt:lpstr>
      <vt:lpstr>TYPES OF MEASUREMENT SCALES II</vt:lpstr>
      <vt:lpstr>Diapositiva 6</vt:lpstr>
      <vt:lpstr>TYPES OF STUDY STRATEGY</vt:lpstr>
      <vt:lpstr>STUDIES TAXONOMY DEPENDING ON THE NUMBER OF VARIABLES</vt:lpstr>
      <vt:lpstr>TYPES OF DESIGNS</vt:lpstr>
      <vt:lpstr>TYPES OF DESIGN II</vt:lpstr>
      <vt:lpstr>TYPES OF DESIGN III</vt:lpstr>
      <vt:lpstr>TYPES OF DESIGN IV</vt:lpstr>
      <vt:lpstr>Statistic selection depending on previous factors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hum649</dc:creator>
  <cp:lastModifiedBy>hum649</cp:lastModifiedBy>
  <cp:revision>42</cp:revision>
  <dcterms:created xsi:type="dcterms:W3CDTF">2010-10-10T09:32:12Z</dcterms:created>
  <dcterms:modified xsi:type="dcterms:W3CDTF">2016-09-19T09:28:06Z</dcterms:modified>
</cp:coreProperties>
</file>