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67"/>
  </p:notesMasterIdLst>
  <p:handoutMasterIdLst>
    <p:handoutMasterId r:id="rId68"/>
  </p:handoutMasterIdLst>
  <p:sldIdLst>
    <p:sldId id="553" r:id="rId2"/>
    <p:sldId id="514" r:id="rId3"/>
    <p:sldId id="397" r:id="rId4"/>
    <p:sldId id="393" r:id="rId5"/>
    <p:sldId id="394" r:id="rId6"/>
    <p:sldId id="395" r:id="rId7"/>
    <p:sldId id="396" r:id="rId8"/>
    <p:sldId id="402" r:id="rId9"/>
    <p:sldId id="409" r:id="rId10"/>
    <p:sldId id="411" r:id="rId11"/>
    <p:sldId id="398" r:id="rId12"/>
    <p:sldId id="399" r:id="rId13"/>
    <p:sldId id="400" r:id="rId14"/>
    <p:sldId id="401" r:id="rId15"/>
    <p:sldId id="310" r:id="rId16"/>
    <p:sldId id="403" r:id="rId17"/>
    <p:sldId id="404" r:id="rId18"/>
    <p:sldId id="405" r:id="rId19"/>
    <p:sldId id="406" r:id="rId20"/>
    <p:sldId id="407" r:id="rId21"/>
    <p:sldId id="412" r:id="rId22"/>
    <p:sldId id="413" r:id="rId23"/>
    <p:sldId id="414" r:id="rId24"/>
    <p:sldId id="489" r:id="rId25"/>
    <p:sldId id="415" r:id="rId26"/>
    <p:sldId id="490" r:id="rId27"/>
    <p:sldId id="491" r:id="rId28"/>
    <p:sldId id="308" r:id="rId29"/>
    <p:sldId id="277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531" r:id="rId45"/>
    <p:sldId id="532" r:id="rId46"/>
    <p:sldId id="533" r:id="rId47"/>
    <p:sldId id="534" r:id="rId48"/>
    <p:sldId id="535" r:id="rId49"/>
    <p:sldId id="536" r:id="rId50"/>
    <p:sldId id="537" r:id="rId51"/>
    <p:sldId id="538" r:id="rId52"/>
    <p:sldId id="539" r:id="rId53"/>
    <p:sldId id="540" r:id="rId54"/>
    <p:sldId id="541" r:id="rId55"/>
    <p:sldId id="542" r:id="rId56"/>
    <p:sldId id="543" r:id="rId57"/>
    <p:sldId id="544" r:id="rId58"/>
    <p:sldId id="545" r:id="rId59"/>
    <p:sldId id="546" r:id="rId60"/>
    <p:sldId id="547" r:id="rId61"/>
    <p:sldId id="548" r:id="rId62"/>
    <p:sldId id="549" r:id="rId63"/>
    <p:sldId id="550" r:id="rId64"/>
    <p:sldId id="551" r:id="rId65"/>
    <p:sldId id="501" r:id="rId66"/>
  </p:sldIdLst>
  <p:sldSz cx="9144000" cy="6858000" type="screen4x3"/>
  <p:notesSz cx="6648450" cy="9782175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333333"/>
    <a:srgbClr val="99FF33"/>
    <a:srgbClr val="CC0000"/>
    <a:srgbClr val="00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67" autoAdjust="0"/>
  </p:normalViewPr>
  <p:slideViewPr>
    <p:cSldViewPr>
      <p:cViewPr varScale="1">
        <p:scale>
          <a:sx n="82" d="100"/>
          <a:sy n="82" d="100"/>
        </p:scale>
        <p:origin x="-153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6" d="100"/>
          <a:sy n="26" d="100"/>
        </p:scale>
        <p:origin x="-1314" y="-96"/>
      </p:cViewPr>
      <p:guideLst>
        <p:guide orient="horz" pos="2363"/>
        <p:guide pos="281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0"/>
            <a:ext cx="288131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0" y="741363"/>
            <a:ext cx="4872038" cy="36544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646613"/>
            <a:ext cx="4876800" cy="440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Haga clic para modificar el estilo de texto patrón</a:t>
            </a:r>
          </a:p>
          <a:p>
            <a:pPr lvl="1"/>
            <a:r>
              <a:rPr lang="es-ES_tradnl" noProof="0" smtClean="0"/>
              <a:t>Segundo nivel</a:t>
            </a:r>
          </a:p>
          <a:p>
            <a:pPr lvl="2"/>
            <a:r>
              <a:rPr lang="es-ES_tradnl" noProof="0" smtClean="0"/>
              <a:t>Tercer nivel</a:t>
            </a:r>
          </a:p>
          <a:p>
            <a:pPr lvl="3"/>
            <a:r>
              <a:rPr lang="es-ES_tradnl" noProof="0" smtClean="0"/>
              <a:t>Cuarto nivel</a:t>
            </a:r>
          </a:p>
          <a:p>
            <a:pPr lvl="4"/>
            <a:r>
              <a:rPr lang="es-ES_tradnl" noProof="0" smtClean="0"/>
              <a:t>Quinto nivel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93225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293225"/>
            <a:ext cx="288131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/>
            </a:lvl1pPr>
          </a:lstStyle>
          <a:p>
            <a:pPr>
              <a:defRPr/>
            </a:pPr>
            <a:fld id="{B6F99D8E-630F-4161-9E06-2D787086764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4F1DFF-6656-40E5-8B04-2D60C7691A8D}" type="slidenum">
              <a:rPr lang="es-ES_tradnl" smtClean="0"/>
              <a:pPr/>
              <a:t>30</a:t>
            </a:fld>
            <a:endParaRPr lang="es-ES_tradnl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9423C-BABA-4239-B0AE-797C1DB660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6DD92-44E8-47BB-B64F-A3C6092189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C5AF8-DC5A-4683-8236-75587A19FD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CF1F9-0AF2-4C3E-A270-BA60D0CAFB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768DE-46CF-4BC5-8D77-427FC872E8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2B53E9-00F9-4844-896E-3A959C38E2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3B733-35F7-4663-BA47-DEB54D5D9F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9E834-4F41-47E1-B3B9-B7788B5109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94CF6-23FA-419E-922B-44B1EC68D0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FB01-34B1-435A-949E-ACE8505E54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C9F08-AC65-4B08-9FCF-A4E99493EF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19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9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s-ES"/>
              <a:t>Salvador Chacón </a:t>
            </a:r>
          </a:p>
        </p:txBody>
      </p:sp>
      <p:sp>
        <p:nvSpPr>
          <p:cNvPr id="419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4B47A46-E1D7-4A8D-980C-17E322488C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1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2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3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3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4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5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.jpeg"/><Relationship Id="rId4" Type="http://schemas.openxmlformats.org/officeDocument/2006/relationships/oleObject" Target="../embeddings/Documento_de_Microsoft_Office_Word_97-20036.doc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7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8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9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.jpeg"/><Relationship Id="rId4" Type="http://schemas.openxmlformats.org/officeDocument/2006/relationships/oleObject" Target="../embeddings/Documento_de_Microsoft_Office_Word_97-200310.doc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3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4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5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6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7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e_Microsoft_Office_Word_97-200318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FF398C-406F-43DE-AD33-329E4202D1AB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857224" y="285728"/>
            <a:ext cx="7777162" cy="73558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4000" b="1" i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endParaRPr lang="es-ES" sz="2800" b="1" i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es-ES" sz="2800" b="1" dirty="0"/>
              <a:t>Máster Universitario en Psicología de la Educación. Avances en Intervención – Universidad de </a:t>
            </a:r>
            <a:r>
              <a:rPr lang="es-ES" sz="2800" b="1" dirty="0" smtClean="0"/>
              <a:t>Sevilla</a:t>
            </a:r>
          </a:p>
          <a:p>
            <a:pPr algn="ctr"/>
            <a:endParaRPr lang="es-ES" sz="2800" b="1" dirty="0" smtClean="0"/>
          </a:p>
          <a:p>
            <a:pPr algn="ctr"/>
            <a:r>
              <a:rPr lang="es-ES" sz="2800" b="1" smtClean="0"/>
              <a:t>Herramientas Metodológicas para la Investigación y la Intervención Psicoeducativas</a:t>
            </a:r>
            <a:endParaRPr lang="es-ES" sz="2800" b="1" dirty="0" smtClean="0"/>
          </a:p>
          <a:p>
            <a:pPr algn="ctr"/>
            <a:r>
              <a:rPr lang="es-ES" sz="2800" b="1" dirty="0"/>
              <a:t>			</a:t>
            </a:r>
            <a:r>
              <a:rPr lang="es-ES" sz="2800" b="1"/>
              <a:t>	</a:t>
            </a:r>
            <a:endParaRPr lang="es-ES" sz="2800" b="1" dirty="0"/>
          </a:p>
          <a:p>
            <a:pPr algn="ctr" eaLnBrk="0" hangingPunct="0"/>
            <a:endParaRPr lang="es-ES" sz="3600" b="1" i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s-ES" sz="3600" b="1" i="1" dirty="0">
                <a:solidFill>
                  <a:schemeClr val="tx2"/>
                </a:solidFill>
                <a:latin typeface="Times New Roman" pitchFamily="18" charset="0"/>
              </a:rPr>
              <a:t>Conceptos preliminares</a:t>
            </a:r>
          </a:p>
          <a:p>
            <a:pPr algn="ctr" eaLnBrk="0" hangingPunct="0"/>
            <a:endParaRPr lang="es-ES" sz="3600" b="1" i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r" eaLnBrk="0" hangingPunct="0"/>
            <a:r>
              <a:rPr lang="es-ES" sz="2000" dirty="0">
                <a:solidFill>
                  <a:schemeClr val="tx2"/>
                </a:solidFill>
                <a:latin typeface="Times New Roman" pitchFamily="18" charset="0"/>
              </a:rPr>
              <a:t>Salvador Chacón Moscoso</a:t>
            </a:r>
          </a:p>
          <a:p>
            <a:pPr algn="ctr" eaLnBrk="0" hangingPunct="0"/>
            <a:endParaRPr lang="es-ES_tradnl" sz="19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7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19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endParaRPr lang="es-ES_tradnl" sz="27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180975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  <p:sp>
        <p:nvSpPr>
          <p:cNvPr id="1946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2700338" algn="ctr"/>
                <a:tab pos="4991100" algn="r"/>
                <a:tab pos="5400675" algn="r"/>
              </a:tabLst>
            </a:pPr>
            <a:r>
              <a:rPr lang="es-ES" sz="1200">
                <a:latin typeface="Times New Roman" pitchFamily="18" charset="0"/>
                <a:cs typeface="Times New Roman" pitchFamily="18" charset="0"/>
              </a:rPr>
              <a:t>	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19462" name="AutoShape 11" descr="data:image/jpeg;base64,/9j/4AAQSkZJRgABAQAAAQABAAD/2wCEAAkGBwgHDxMOBw8VEBIUEBYTEhAUDRoREhAVHR0WGBYVFxYcJTQgGholHxMVIT0tMSo3MC8wFx8/ODMsQygtLisBCgoKDg0OGhAQGi0kHyQwLCwtLCw3LCwsLCwsLCwsLCwsLCw3LCwsLCwsLCwsLCwsLCwsLCwsLCwsLDcsLCwsLP/AABEIAOEA4QMBEQACEQEDEQH/xAAcAAEAAgMBAQEAAAAAAAAAAAAABwgCBQYEAQP/xABGEAABAwEDBQwIBAMIAwAAAAAAAQIDBAYREgUHMXF0FiE0NVFVlKGxsrPRExczQVRyc9IyYYGRFFKjIiNEYoKSpMIVJEL/xAAZAQEAAwEBAAAAAAAAAAAAAAAAAQIFBAP/xAAmEQEBAAEDBAICAwEBAAAAAAAAAQIDBDEREzJREjMUISJhcUFC/9oADAMBAAIRAxEAPwDn7QWly9DW1TIq+pa1tVM1rUq5ERqI9yIiJfvIiF4y9TUzmV6WvBuotDzhVdMk8yVO5n7puotDzhVdMk8wdzP3TdRaHnCq6ZJ5g7mfum6i0POFV0yTzB3M/dN1FoecKrpknmDuZ+6bqLQ84VXTJPMHcz903UWh5wqumSeYO5n7puotDzhVdMk8wdzP3TdRaHnCq6ZJ5g7mfum6i0POFV0yTzB3M/dN1FoecKrpknmDuZ+6bqLQ84VXTJPMHcz903UWh5wqumSeYO5n7puotDzhVdMk8wdzP3TdRaHnCq6ZJ5g7mfum6i0POFV0yTzB3M/dN1FoecKrpknmDuZ+6bqLQ84VXTJPMHcz903UWh5wqumSeYO5n7puotDzhVdMk8wdzP3TdRaHnCq6ZJ5g7mfum6i0POFV0yTzB3M/dN1FoecKrpknmDuZ+6bqLQ84VXTJPMHcz903UWh5wqumSeYO5n7puotDzhVdMk8wdzP3WL7U2iRFuyhVaPjJPMipmpn15qf/AOIn/nd/uUq0OtV8tLw+r2yfxHlo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QkbI+aasypTQ1LKxjUlhZKjVgcqtRyI65Vv39JX5OzHa9ZL1aC3FjZ7ILCk87ZvTI9UwxqzDgwab1378fUTL1eWto9vp+3MEvF3Fks29TaalSrhqmRIr3NwOiVyphW6+9FK2unT2/zx69WNsM3VTZam/ipqlkqekazC2JWrv3796r+QlNXb/DHr1cSWcz61FcqI1L1VbkREvVVXQiJyg6dXcZEzV2iym1JKlGUrV30SVV9Jd8jU3v1VFK/J04bXK8/pufUvXfHR9Hd5j5L/if2epeu+Oj6O77h8j8T+2ttHmuq8hUktXJVskSJqKrEhVquvVE03/mOque2+ONvVH5ZygHZ2azaZdy6xJno2micl7XS343p7laxN+7XcRa6MNtll+7+m/9S9d8dH0d33EfJ6fif28GXM1NXkelmqpKxj0ijdIrEhVFddv3It+8PkjLa9Jb1R4Wcjq7EWIntc2V0E7YfRK1FxRq/FixL7l3vwkW9Hvo6Pcl/bp/UvXfHR9Hd9xHyev4n9nqXrvjo+ju+4fI/E/t+NTmayqxL6arhevI5jo0X9UvHyRdpf8AlcPaCz2VbOyJHlaFY1X8Dr8Ucif5XJvLq0p70J6ufPTywv7aslQAxfoXUpF4TOVkiGmgC0vD6vbJ/EeTGdqeda4lQAs7Yriyi2ODuNPOtfT8J/iOM/ntKL5KjthLYubecRFJZwp+zM8Us+tL3il5ae2+uPyz2cVptMfY8RG5+tAxdmpezK2Yp3RrlOsajnq9zKe9L0Yibz3p/mVb2/kiLylbXdtdOdPlUslXY8E2WclQOVk9VCxyaWuqGNVNaKoV+U9v3o66krkVaKVkqItyqyRHoi8i3aAmWXhz+c7ier+m3vsJjz1vCq4F2U7/ADQ2Why3Uuqa9uKGnVtzFS9skq77b+VGol93KrfzK2urbafyvyqdyrQeSpytk2kdgqqiKN38r52sd+yqEXKTmudtzlrJU+TKtkFVC9zqZ6Na2oY5zlu0IiLvqHnqZY/C/tXY9GUmDMJ7Os+eHskKZO7acVKk0sUDVfO5GNal7nOcjWtTlVV3kIdnDwf+fyL8ZB0lnmFfnj7e+KWOZqOhcjmrvo5q3oupUCzUWwyJDaCilppkRVViujddvskRFVjk/Xe1Kqe8mKamEzxsVhRby7IfQMX6F1KReEzlZIhpoAtLw+r2yfxHkxnannWuJUALO2K4sotjg7jTzrX0/Cf4jjP57Si+So7YScXNu+Iiku4U/ZmeKWfWl7xS8tPbfXH5Z7OK02mPseJyjc/WgYuzVhs0nE1Nrm8WQpeWntvrj8s7uWKjJGTV/g3Kx80rYcbVuc1qo5zrl916MVP1ENxnccP0r7ciF2YmjMNwWq2hvcQpk0Np411Gc7ier+m3vsEeut4VXAuyk3ZiU/8AQn2xfDiKXlobTwdPnBytUZEyZUVFGt0iNaxjv5Fe5rMSfmmK/wDQR7a2Vxwtitb1V6q6RVcqrerlW9XKulVVd9VLsm3qxuQD6BMGYX2dZ88PZIUyd204rt84HFVZsz+wiOnV8KrPch6MhJuY3KlRHVy0auVYnwLKjb95r2uYl6J7r0et+pCuTs2mV62JqdoXUVdypJ6MQCWL9C6lIvCZyskQ00AWl4fV7ZP4jyYztTzrXEqAFnbFcWUWxwdxp51r6fhP8Rxn89pRfJUdsJOLm3fERSXcKfszPFLPrS94peWntvrj8s9nFabTH2PE5RufrQMXZqw+aTiam1zeLIUvLT231xpc+3AKfbE8OUTlXdeCEi7NTRmH4LVbQ3uIVyaO08a6fOdxPV/Tb32ER663hVcC7KTdmJ4BPtjvDiKXlobTwdraXIdPaKlfSVjnsY9WqrmKiOTC5HJdeippanuIdGeEznSuL9TeQfian/fH9hPyc/4mH9uEzl2PobJOp20EkknpWyK70jmrdh9Hddhan86kyufX0cdPp0cWWc6YMwvs6z54eyQpk7tpxXb5wOKqzZn9hEdOr4VWg9GQ77MnxquySd6Irk6tp5J4doXUVaCpCHoxH0JYv0LqUi8JnKyRDTQBaXh9Xtk/iPJjO1POtcSoAWdsVxZRbHB3GnnWvp+E/wARxn89pRfJUdsJOLm3fERSXcKfszPFLPrS94peWntvrj8s9nFabTH2PE5RufrQMXZqw+aTiam1zeLIUvLT231xpc+3AKfbE8OUTlXdeCEi7OTRmH4LVbQ3uIVyaG08a6fOdxPV/Tb32ER663hVcC7KTdmJ4BPtjvDiKXlobTwd3lnK1FkSF1TlJ+CJqtRzsDn3YlRqbzUVdKoQ6MspjOtc56z7IfFr0Wb7Cejy/I0/aOM7dpck2kfSrkeVZUjbKj74nx4cSx4fxIl/4VJkc251Mc+nRwBZypgzC+zrPnh7JCmTu2nFdvnA4qrNmf2ER06vhVaD0ZDvsyfGq7JJ3oiuTq2nknh2hdRVoKkIejEfQli/QupSLwmcrJENNAFpeH1e2T+I8mM7U861xKgBZ2xXFlFscHcaeda+n4T/ABHGfz2lF8lR2wlsXNu+Iiks4Vic1VDLQZJgSoTC5+OW5dOFzlVn7twr+pStTQxswnVr89nFabTH2PE5V3P1oGLs1YfNJxNTa5vFkKXlp7b640ufbgFPtieHKJyruvBCRdnJozD8Fqtob3EK5NDaeNdPnO4nq/pt77CI9dbwquBdlJuzE8An2x3hxFLy0Np4Nxnca52RqjCl9yxKur0kd6icvTcfXVeS7LAAEwZhfZ1nzw9khTJ3bTiu3zgcVVmzP7CI6dXwqtB6MhImY6lllyjLM1P7EdK5rne5HOczCn6oxy/6SuTr2k/lU5O0LqKu9UhD0Yj6EsX6F1KReEzlZIhpoAtLw+r2yfxHkxnannWuJUALO2K4sotjg7jSla+n4T/GWX7L5GtErFyxD6VY0cjP717MOLDi/CqX/hT9iDPTxz8mvpM3tk6R6PiomKqLemOR8rb/AJXuVOonqrjoac4jp7rtBD1RLnxy7A9sWToHXvR6TTXf/CXKjGr+a4lX9E5S2Mce6znT4ojLOFYfNJxNTa5vFkKXlp7b640ufbgFPtieHKJyruvBCRdnJozD8Fqtob3EK5NDaeNdPnO4nq/pt77CI9dbwquBdlJhzEZSg9FUUblRJElSdqX77mK1rFVNSsS/5kKV3bTKdLEpVEEVUx0dQ1Hsc1WuY5uJrmrvKioulCHXZ1csubWyC/4L/kSp/wByeteP4+n6aa2FgbMZOyfUz0VLgkjge5jvTyuwuRN5bldco61XPQ05jbIg4uzkwZhfZ1nzw9khTJ3bTipPyhRU+UonwVrcccjVa9uJW4mrpS9N9CHXZ1nSuZ9WlkPg/wDkzfeT1rx/H0/Tock5JyfkaP0WS4WwsvvwtbdevKq6VXe0qQ9ccZj+o+ZbyhFkqmmqahbmxxuev53JvJrVbk/UGV6S2qqp+Z6Md9AxfoXUpF4TOVkiGmgC0vD6vbJ/EeTGdqeda4lQAlzIGdjJWS6SnppaadzooI43ObgwqrWo1VS91928U6O7Dc4zGR7/AFzZH+EqP6f3D4rfl4HrmyP8JUf0/uHxPy8Giy9ngr6pqx5EgSnv3vSvd6SRPlbdhRdd5Pxeee7v/mI0nmlqHOkncr3uVXOe52JzlXSqqulSzkttvWsAhJ9is5eTbO0EVHU08z3Rq+9zMGFcT3PS691+hyFbHZo7jHDCSvBnFt7Q2spo4KOGWNWTpIqyYblTC9tyYVXf/tp+wkV1tfHPHpEflnK73NzbqhslDNFWQyyLJKj0WPDciI1EuXEqb+8VsdWhrY4Y9K21rc6GTMu0M1JT08zHSNREc7BhS5zV37nX+4SL6m5xyxsiLCzienJtfV5LlZUUD1jkYt7Xp7uVLveipvXe+8JxyuN6xKmSs80aMRMr0jleib74XorXfnhddh/dSvxduO7nT+Ue71zZH+EqP6f3EfFb8vBrLS51Ml5Yop6WGmna6WFzGudgwoqppW519w6K57nG42InLuF3Gbe21FZFs7ayGST0rmKno8O9hRyLfiVP5itjp0NbHCXq7P1zZH+EqP6f3EfF7/l4HrmyP8JUf0/uHxPy8GE2efJiJ/cUczl5HPYxP3RV7B8S7vH04C2NusqWqujmRIYEW9IGKqo5fcr3L+JU1In5e8tI5tXXyz/X/HLEv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zk/j6vf8A8ZP4jyYztWfzrW4k5eslQxJy9YDEnL1gMScvWAxJy9YDEnL1gMScvWAxJy9YDEnL1gMScvWAxJy9YDEnL1gMScvWAxJy9YDEnL1gMScvWAxJy9YDEnL1gMScvWAxJy9YDEnL1gMScvWAxJy9YDEnL1gMScvWAxJy9YGMjkuXf9ykXhM5WSvIaTmcoe3l+q/vKSreX4EIAAAAAAAAAAAAAAAAAAAAAAAAAAAAAPjtBJUgEOh//9k=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3" name="AutoShape 13" descr="data:image/jpeg;base64,/9j/4AAQSkZJRgABAQAAAQABAAD/2wCEAAkGBwgHDxMOBw8VEBIUEBYTEhAUDRoREhAVHR0WGBYVFxYcJTQgGholHxMVIT0tMSo3MC8wFx8/ODMsQygtLisBCgoKDg0OGhAQGi0kHyQwLCwtLCw3LCwsLCwsLCwsLCwsLCw3LCwsLCwsLCwsLCwsLCwsLCwsLCwsLDcsLCwsLP/AABEIAOEA4QMBEQACEQEDEQH/xAAcAAEAAgMBAQEAAAAAAAAAAAAABwgCBQYEAQP/xABGEAABAwEDBQwIBAMIAwAAAAAAAQIDBAYREgUHMXF0FiE0NVFVlKGxsrPRExczQVRyc9IyYYGRFFKjIiNEYoKSpMIVJEL/xAAZAQEAAwEBAAAAAAAAAAAAAAAAAQIFBAP/xAAmEQEBAAEDBAICAwEBAAAAAAAAAQIDBDEREzJREjMUISJhcUFC/9oADAMBAAIRAxEAPwDn7QWly9DW1TIq+pa1tVM1rUq5ERqI9yIiJfvIiF4y9TUzmV6WvBuotDzhVdMk8yVO5n7puotDzhVdMk8wdzP3TdRaHnCq6ZJ5g7mfum6i0POFV0yTzB3M/dN1FoecKrpknmDuZ+6bqLQ84VXTJPMHcz903UWh5wqumSeYO5n7puotDzhVdMk8wdzP3TdRaHnCq6ZJ5g7mfum6i0POFV0yTzB3M/dN1FoecKrpknmDuZ+6bqLQ84VXTJPMHcz903UWh5wqumSeYO5n7puotDzhVdMk8wdzP3TdRaHnCq6ZJ5g7mfum6i0POFV0yTzB3M/dN1FoecKrpknmDuZ+6bqLQ84VXTJPMHcz903UWh5wqumSeYO5n7puotDzhVdMk8wdzP3TdRaHnCq6ZJ5g7mfum6i0POFV0yTzB3M/dN1FoecKrpknmDuZ+6bqLQ84VXTJPMHcz903UWh5wqumSeYO5n7puotDzhVdMk8wdzP3WL7U2iRFuyhVaPjJPMipmpn15qf/AOIn/nd/uUq0OtV8tLw+r2yfxHlo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AAAAAAAAAAAAAAAAAAAAAAAAAAAAGL9C6lIvCZyskQ00AWl4fV7ZP4jyYztTzrXEqAQkbI+aasypTQ1LKxjUlhZKjVgcqtRyI65Vv39JX5OzHa9ZL1aC3FjZ7ILCk87ZvTI9UwxqzDgwab1378fUTL1eWto9vp+3MEvF3Fks29TaalSrhqmRIr3NwOiVyphW6+9FK2unT2/zx69WNsM3VTZam/ipqlkqekazC2JWrv3796r+QlNXb/DHr1cSWcz61FcqI1L1VbkREvVVXQiJyg6dXcZEzV2iym1JKlGUrV30SVV9Jd8jU3v1VFK/J04bXK8/pufUvXfHR9Hd5j5L/if2epeu+Oj6O77h8j8T+2ttHmuq8hUktXJVskSJqKrEhVquvVE03/mOque2+ONvVH5ZygHZ2azaZdy6xJno2micl7XS343p7laxN+7XcRa6MNtll+7+m/9S9d8dH0d33EfJ6fif28GXM1NXkelmqpKxj0ijdIrEhVFddv3It+8PkjLa9Jb1R4Wcjq7EWIntc2V0E7YfRK1FxRq/FixL7l3vwkW9Hvo6Pcl/bp/UvXfHR9Hd9xHyev4n9nqXrvjo+ju+4fI/E/t+NTmayqxL6arhevI5jo0X9UvHyRdpf8AlcPaCz2VbOyJHlaFY1X8Dr8Ucif5XJvLq0p70J6ufPTywv7aslQAxfoXUpF4TOVkiGmgC0vD6vbJ/EeTGdqeda4lQAs7Yriyi2ODuNPOtfT8J/iOM/ntKL5KjthLYubecRFJZwp+zM8Us+tL3il5ae2+uPyz2cVptMfY8RG5+tAxdmpezK2Yp3RrlOsajnq9zKe9L0Yibz3p/mVb2/kiLylbXdtdOdPlUslXY8E2WclQOVk9VCxyaWuqGNVNaKoV+U9v3o66krkVaKVkqItyqyRHoi8i3aAmWXhz+c7ier+m3vsJjz1vCq4F2U7/ADQ2Why3Uuqa9uKGnVtzFS9skq77b+VGol93KrfzK2urbafyvyqdyrQeSpytk2kdgqqiKN38r52sd+yqEXKTmudtzlrJU+TKtkFVC9zqZ6Na2oY5zlu0IiLvqHnqZY/C/tXY9GUmDMJ7Os+eHskKZO7acVKk0sUDVfO5GNal7nOcjWtTlVV3kIdnDwf+fyL8ZB0lnmFfnj7e+KWOZqOhcjmrvo5q3oupUCzUWwyJDaCilppkRVViujddvskRFVjk/Xe1Kqe8mKamEzxsVhRby7IfQMX6F1KReEzlZIhpoAtLw+r2yfxHkxnannWuJUALO2K4sotjg7jTzrX0/Cf4jjP57Si+So7YScXNu+Iiku4U/ZmeKWfWl7xS8tPbfXH5Z7OK02mPseJyjc/WgYuzVhs0nE1Nrm8WQpeWntvrj8s7uWKjJGTV/g3Kx80rYcbVuc1qo5zrl916MVP1ENxnccP0r7ciF2YmjMNwWq2hvcQpk0Np411Gc7ier+m3vsEeut4VXAuyk3ZiU/8AQn2xfDiKXlobTwdPnBytUZEyZUVFGt0iNaxjv5Fe5rMSfmmK/wDQR7a2Vxwtitb1V6q6RVcqrerlW9XKulVVd9VLsm3qxuQD6BMGYX2dZ88PZIUyd204rt84HFVZsz+wiOnV8KrPch6MhJuY3KlRHVy0auVYnwLKjb95r2uYl6J7r0et+pCuTs2mV62JqdoXUVdypJ6MQCWL9C6lIvCZyskQ00AWl4fV7ZP4jyYztTzrXEqAFnbFcWUWxwdxp51r6fhP8Rxn89pRfJUdsJOLm3fERSXcKfszPFLPrS94peWntvrj8s9nFabTH2PE5RufrQMXZqw+aTiam1zeLIUvLT231xpc+3AKfbE8OUTlXdeCEi7NTRmH4LVbQ3uIVyaO08a6fOdxPV/Tb32ER663hVcC7KTdmJ4BPtjvDiKXlobTwdraXIdPaKlfSVjnsY9WqrmKiOTC5HJdeippanuIdGeEznSuL9TeQfian/fH9hPyc/4mH9uEzl2PobJOp20EkknpWyK70jmrdh9Hddhan86kyufX0cdPp0cWWc6YMwvs6z54eyQpk7tpxXb5wOKqzZn9hEdOr4VWg9GQ77MnxquySd6Irk6tp5J4doXUVaCpCHoxH0JYv0LqUi8JnKyRDTQBaXh9Xtk/iPJjO1POtcSoAWdsVxZRbHB3GnnWvp+E/wARxn89pRfJUdsJOLm3fERSXcKfszPFLPrS94peWntvrj8s9nFabTH2PE5RufrQMXZqw+aTiam1zeLIUvLT231xpc+3AKfbE8OUTlXdeCEi7OTRmH4LVbQ3uIVyaG08a6fOdxPV/Tb32ER663hVcC7KTdmJ4BPtjvDiKXlobTwd3lnK1FkSF1TlJ+CJqtRzsDn3YlRqbzUVdKoQ6MspjOtc56z7IfFr0Wb7Cejy/I0/aOM7dpck2kfSrkeVZUjbKj74nx4cSx4fxIl/4VJkc251Mc+nRwBZypgzC+zrPnh7JCmTu2nFdvnA4qrNmf2ER06vhVaD0ZDvsyfGq7JJ3oiuTq2nknh2hdRVoKkIejEfQli/QupSLwmcrJENNAFpeH1e2T+I8mM7U861xKgBZ2xXFlFscHcaeda+n4T/ABHGfz2lF8lR2wlsXNu+Iiks4Vic1VDLQZJgSoTC5+OW5dOFzlVn7twr+pStTQxswnVr89nFabTH2PE5V3P1oGLs1YfNJxNTa5vFkKXlp7b640ufbgFPtieHKJyruvBCRdnJozD8Fqtob3EK5NDaeNdPnO4nq/pt77CI9dbwquBdlJuzE8An2x3hxFLy0Np4Nxnca52RqjCl9yxKur0kd6icvTcfXVeS7LAAEwZhfZ1nzw9khTJ3bTiu3zgcVVmzP7CI6dXwqtB6MhImY6lllyjLM1P7EdK5rne5HOczCn6oxy/6SuTr2k/lU5O0LqKu9UhD0Yj6EsX6F1KReEzlZIhpoAtLw+r2yfxHkxnannWuJUALO2K4sotjg7jSla+n4T/GWX7L5GtErFyxD6VY0cjP717MOLDi/CqX/hT9iDPTxz8mvpM3tk6R6PiomKqLemOR8rb/AJXuVOonqrjoac4jp7rtBD1RLnxy7A9sWToHXvR6TTXf/CXKjGr+a4lX9E5S2Mce6znT4ojLOFYfNJxNTa5vFkKXlp7b640ufbgFPtieHKJyruvBCRdnJozD8Fqtob3EK5NDaeNdPnO4nq/pt77CI9dbwquBdlJhzEZSg9FUUblRJElSdqX77mK1rFVNSsS/5kKV3bTKdLEpVEEVUx0dQ1Hsc1WuY5uJrmrvKioulCHXZ1csubWyC/4L/kSp/wByeteP4+n6aa2FgbMZOyfUz0VLgkjge5jvTyuwuRN5bldco61XPQ05jbIg4uzkwZhfZ1nzw9khTJ3bTipPyhRU+UonwVrcccjVa9uJW4mrpS9N9CHXZ1nSuZ9WlkPg/wDkzfeT1rx/H0/Tock5JyfkaP0WS4WwsvvwtbdevKq6VXe0qQ9ccZj+o+ZbyhFkqmmqahbmxxuev53JvJrVbk/UGV6S2qqp+Z6Md9AxfoXUpF4TOVkiGmgC0vD6vbJ/EeTGdqeda4lQAlzIGdjJWS6SnppaadzooI43ObgwqrWo1VS91928U6O7Dc4zGR7/AFzZH+EqP6f3D4rfl4HrmyP8JUf0/uHxPy8Giy9ngr6pqx5EgSnv3vSvd6SRPlbdhRdd5Pxeee7v/mI0nmlqHOkncr3uVXOe52JzlXSqqulSzkttvWsAhJ9is5eTbO0EVHU08z3Rq+9zMGFcT3PS691+hyFbHZo7jHDCSvBnFt7Q2spo4KOGWNWTpIqyYblTC9tyYVXf/tp+wkV1tfHPHpEflnK73NzbqhslDNFWQyyLJKj0WPDciI1EuXEqb+8VsdWhrY4Y9K21rc6GTMu0M1JT08zHSNREc7BhS5zV37nX+4SL6m5xyxsiLCzienJtfV5LlZUUD1jkYt7Xp7uVLveipvXe+8JxyuN6xKmSs80aMRMr0jleib74XorXfnhddh/dSvxduO7nT+Ue71zZH+EqP6f3EfFb8vBrLS51Ml5Yop6WGmna6WFzGudgwoqppW519w6K57nG42InLuF3Gbe21FZFs7ayGST0rmKno8O9hRyLfiVP5itjp0NbHCXq7P1zZH+EqP6f3EfF7/l4HrmyP8JUf0/uHxPy8GE2efJiJ/cUczl5HPYxP3RV7B8S7vH04C2NusqWqujmRIYEW9IGKqo5fcr3L+JU1In5e8tI5tXXyz/X/HLEv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vD6vbJ/EeTGdqeda4lQAAAAAAAAAAAAAAAAAAAAAAAAAAAAAxfoXUpF4TOVkiGmgC0zk/j6vf8A8ZP4jyYztWfzrW4k5eslQxJy9YDEnL1gMScvWAxJy9YDEnL1gMScvWAxJy9YDEnL1gMScvWAxJy9YDEnL1gMScvWAxJy9YDEnL1gMScvWAxJy9YDEnL1gMScvWAxJy9YDEnL1gMScvWAxJy9YDEnL1gMScvWAxJy9YGMjkuXf9ykXhM5WSvIaTmcoe3l+q/vKSreX4EIAAAAAAAAAAAAAAAAAAAAAAAAAAAAAPjtBJUgEOh//9k="/>
          <p:cNvSpPr>
            <a:spLocks noChangeAspect="1" noChangeArrowheads="1"/>
          </p:cNvSpPr>
          <p:nvPr/>
        </p:nvSpPr>
        <p:spPr bwMode="auto">
          <a:xfrm>
            <a:off x="168275" y="-2468563"/>
            <a:ext cx="51435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9464" name="Picture 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A17D74-F827-4EBF-B36A-7AB08DDC6B52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1371600" y="309563"/>
            <a:ext cx="7391400" cy="4986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70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s-ES_tradnl" sz="3700" b="1">
                <a:latin typeface="Times New Roman" pitchFamily="18" charset="0"/>
              </a:rPr>
              <a:t>I. Conceptos preliminares</a:t>
            </a:r>
          </a:p>
          <a:p>
            <a:pPr algn="ctr" eaLnBrk="0" hangingPunct="0"/>
            <a:endParaRPr lang="es-ES_tradnl" sz="2700">
              <a:latin typeface="Times New Roman" pitchFamily="18" charset="0"/>
            </a:endParaRP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1. Concepto de evaluación. 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2. Interrelación programación-evaluación. 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3. Participación de implicados en el proceso de programación - evaluación.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4. Principales tipos de evaluación.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5. Interrelación evaluación sumativa-formativa.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6. Conclusiones.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7. Discusión de ejemplos prácticos.</a:t>
            </a: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0484" name="Picture 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80975" y="6400800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_tradnl" sz="1200"/>
          </a:p>
          <a:p>
            <a:pPr eaLnBrk="0" hangingPunct="0"/>
            <a:endParaRPr lang="es-ES_tradnl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A78782-74B4-4147-85EB-844DAC2863F7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21507" name="Text Box 1026"/>
          <p:cNvSpPr txBox="1">
            <a:spLocks noChangeArrowheads="1"/>
          </p:cNvSpPr>
          <p:nvPr/>
        </p:nvSpPr>
        <p:spPr bwMode="auto">
          <a:xfrm>
            <a:off x="457200" y="1268413"/>
            <a:ext cx="8231188" cy="1433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lvl="1" eaLnBrk="0" hangingPunct="0"/>
            <a:endParaRPr lang="es-ES_tradnl" sz="2300" b="1">
              <a:solidFill>
                <a:srgbClr val="FFFF00"/>
              </a:solidFill>
              <a:latin typeface="Times New Roman" pitchFamily="18" charset="0"/>
            </a:endParaRPr>
          </a:p>
          <a:p>
            <a:pPr lvl="1" eaLnBrk="0" hangingPunct="0"/>
            <a:r>
              <a:rPr lang="es-ES_tradnl" sz="23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¿Qué es evaluación de programas de intervención?</a:t>
            </a:r>
          </a:p>
          <a:p>
            <a:pPr lvl="1" eaLnBrk="0" hangingPunct="0">
              <a:buFontTx/>
              <a:buChar char="•"/>
            </a:pP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marL="1825625" lvl="4" eaLnBrk="0" hangingPunct="0">
              <a:buFontTx/>
              <a:buChar char="•"/>
            </a:pPr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5523" name="Text Box 1027"/>
          <p:cNvSpPr txBox="1">
            <a:spLocks noChangeArrowheads="1"/>
          </p:cNvSpPr>
          <p:nvPr/>
        </p:nvSpPr>
        <p:spPr bwMode="auto">
          <a:xfrm>
            <a:off x="838200" y="2492375"/>
            <a:ext cx="7513638" cy="958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Investigación sistemática mediante métodos científicos de distintos elementos del programa de intervención para tomar decisiones sobre él.</a:t>
            </a:r>
          </a:p>
        </p:txBody>
      </p:sp>
      <p:sp>
        <p:nvSpPr>
          <p:cNvPr id="235524" name="Text Box 1028"/>
          <p:cNvSpPr txBox="1">
            <a:spLocks noChangeArrowheads="1"/>
          </p:cNvSpPr>
          <p:nvPr/>
        </p:nvSpPr>
        <p:spPr bwMode="auto">
          <a:xfrm>
            <a:off x="762000" y="3881438"/>
            <a:ext cx="777240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lvl="1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Toda evaluación  implica emisión de juicios de valor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1510" name="Picture 1029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Rectangle 103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1512" name="Rectangle 1032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3" grpId="0" autoUpdateAnimBg="0"/>
      <p:bldP spid="2355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5A6D68-B247-419A-A4C2-A909DA8B6AE5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971550" y="1412875"/>
            <a:ext cx="6284913" cy="1082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lvl="1" algn="ctr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Toda evaluación tiene como referente a un </a:t>
            </a:r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programa:</a:t>
            </a: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552450" y="2276475"/>
            <a:ext cx="8591550" cy="669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lvl="1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sistemáticos esfuerzos realizados para la consecución de algún fin preplanificado: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2124075" y="3933825"/>
            <a:ext cx="1322388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sistemático</a:t>
            </a:r>
          </a:p>
        </p:txBody>
      </p:sp>
      <p:sp>
        <p:nvSpPr>
          <p:cNvPr id="231432" name="Text Box 8"/>
          <p:cNvSpPr txBox="1">
            <a:spLocks noChangeArrowheads="1"/>
          </p:cNvSpPr>
          <p:nvPr/>
        </p:nvSpPr>
        <p:spPr bwMode="auto">
          <a:xfrm>
            <a:off x="2124075" y="4437063"/>
            <a:ext cx="5041900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con recursos humanos y materiales delimitados</a:t>
            </a:r>
          </a:p>
        </p:txBody>
      </p:sp>
      <p:sp>
        <p:nvSpPr>
          <p:cNvPr id="231433" name="Text Box 9"/>
          <p:cNvSpPr txBox="1">
            <a:spLocks noChangeArrowheads="1"/>
          </p:cNvSpPr>
          <p:nvPr/>
        </p:nvSpPr>
        <p:spPr bwMode="auto">
          <a:xfrm>
            <a:off x="2124075" y="5013325"/>
            <a:ext cx="1671638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temporalizado</a:t>
            </a:r>
          </a:p>
        </p:txBody>
      </p:sp>
      <p:sp>
        <p:nvSpPr>
          <p:cNvPr id="231435" name="Text Box 11"/>
          <p:cNvSpPr txBox="1">
            <a:spLocks noChangeArrowheads="1"/>
          </p:cNvSpPr>
          <p:nvPr/>
        </p:nvSpPr>
        <p:spPr bwMode="auto">
          <a:xfrm>
            <a:off x="2195513" y="3357563"/>
            <a:ext cx="1338262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planificado</a:t>
            </a:r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1436" name="Line 12"/>
          <p:cNvSpPr>
            <a:spLocks noChangeShapeType="1"/>
          </p:cNvSpPr>
          <p:nvPr/>
        </p:nvSpPr>
        <p:spPr bwMode="auto">
          <a:xfrm>
            <a:off x="1042988" y="35734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1437" name="Line 13"/>
          <p:cNvSpPr>
            <a:spLocks noChangeShapeType="1"/>
          </p:cNvSpPr>
          <p:nvPr/>
        </p:nvSpPr>
        <p:spPr bwMode="auto">
          <a:xfrm>
            <a:off x="971550" y="414972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1438" name="Line 14"/>
          <p:cNvSpPr>
            <a:spLocks noChangeShapeType="1"/>
          </p:cNvSpPr>
          <p:nvPr/>
        </p:nvSpPr>
        <p:spPr bwMode="auto">
          <a:xfrm>
            <a:off x="1042988" y="522922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1439" name="Line 15"/>
          <p:cNvSpPr>
            <a:spLocks noChangeShapeType="1"/>
          </p:cNvSpPr>
          <p:nvPr/>
        </p:nvSpPr>
        <p:spPr bwMode="auto">
          <a:xfrm>
            <a:off x="971550" y="46529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2541" name="Picture 16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2" name="Rectangle 1038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2543" name="Rectangle 1039"/>
          <p:cNvSpPr>
            <a:spLocks noChangeArrowheads="1"/>
          </p:cNvSpPr>
          <p:nvPr/>
        </p:nvSpPr>
        <p:spPr bwMode="auto">
          <a:xfrm>
            <a:off x="0" y="6627813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9" grpId="0" autoUpdateAnimBg="0"/>
      <p:bldP spid="231431" grpId="0" autoUpdateAnimBg="0"/>
      <p:bldP spid="231432" grpId="0" autoUpdateAnimBg="0"/>
      <p:bldP spid="231433" grpId="0" autoUpdateAnimBg="0"/>
      <p:bldP spid="231435" grpId="0" autoUpdateAnimBg="0"/>
      <p:bldP spid="231436" grpId="0" animBg="1"/>
      <p:bldP spid="231437" grpId="0" animBg="1"/>
      <p:bldP spid="231438" grpId="0" animBg="1"/>
      <p:bldP spid="2314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7BB426-CAC7-4F27-88BD-20F90F9313A8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1143000" y="549275"/>
            <a:ext cx="8001000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lvl="1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Complejidad de elementos constituyentes de los programas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2451" name="Text Box 3"/>
          <p:cNvSpPr txBox="1">
            <a:spLocks noChangeArrowheads="1"/>
          </p:cNvSpPr>
          <p:nvPr/>
        </p:nvSpPr>
        <p:spPr bwMode="auto">
          <a:xfrm>
            <a:off x="323850" y="1773238"/>
            <a:ext cx="8458200" cy="1250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Delimitación interna y de funcionamiento de los programas condicionada por prioridades políticas, que amortiguan las variaciones en el </a:t>
            </a:r>
            <a:r>
              <a:rPr lang="es-ES_tradnl" sz="1900" b="1" i="1">
                <a:solidFill>
                  <a:schemeClr val="tx2"/>
                </a:solidFill>
                <a:latin typeface="Times New Roman" pitchFamily="18" charset="0"/>
              </a:rPr>
              <a:t>“status quo”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y condicionan el uso posterior de los resultados (Cook, 1981; Palumbo y Nachmias, 1983; Cook, Leviton y Shadish, 1985; Fernández-Ballesteros, 1987).</a:t>
            </a:r>
          </a:p>
        </p:txBody>
      </p:sp>
      <p:sp>
        <p:nvSpPr>
          <p:cNvPr id="232452" name="Text Box 4"/>
          <p:cNvSpPr txBox="1">
            <a:spLocks noChangeArrowheads="1"/>
          </p:cNvSpPr>
          <p:nvPr/>
        </p:nvSpPr>
        <p:spPr bwMode="auto">
          <a:xfrm>
            <a:off x="395288" y="3284538"/>
            <a:ext cx="8748712" cy="787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Dispersión y heterogeneidad en la implementación de las intervenciones concretas (tanto a nivel profesional como de los destinatarios del programa) -Cook, Shadish y Leviton, 1991-.</a:t>
            </a:r>
          </a:p>
        </p:txBody>
      </p:sp>
      <p:sp>
        <p:nvSpPr>
          <p:cNvPr id="232453" name="Text Box 5"/>
          <p:cNvSpPr txBox="1">
            <a:spLocks noChangeArrowheads="1"/>
          </p:cNvSpPr>
          <p:nvPr/>
        </p:nvSpPr>
        <p:spPr bwMode="auto">
          <a:xfrm>
            <a:off x="381000" y="4262438"/>
            <a:ext cx="8382000" cy="787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Los cambios que se dan en los programas de intervención se deben a la incidencia de una gran diversidad de elementos en interacción continua (Sechrest y Figueredo, 1993).</a:t>
            </a:r>
          </a:p>
        </p:txBody>
      </p:sp>
      <p:sp>
        <p:nvSpPr>
          <p:cNvPr id="232454" name="Text Box 6"/>
          <p:cNvSpPr txBox="1">
            <a:spLocks noChangeArrowheads="1"/>
          </p:cNvSpPr>
          <p:nvPr/>
        </p:nvSpPr>
        <p:spPr bwMode="auto">
          <a:xfrm>
            <a:off x="755650" y="5949950"/>
            <a:ext cx="6700838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un PROGRAMA en su CONTEXTO.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2455" name="Line 7"/>
          <p:cNvSpPr>
            <a:spLocks noChangeShapeType="1"/>
          </p:cNvSpPr>
          <p:nvPr/>
        </p:nvSpPr>
        <p:spPr bwMode="auto">
          <a:xfrm>
            <a:off x="0" y="227647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6" name="Line 8"/>
          <p:cNvSpPr>
            <a:spLocks noChangeShapeType="1"/>
          </p:cNvSpPr>
          <p:nvPr/>
        </p:nvSpPr>
        <p:spPr bwMode="auto">
          <a:xfrm>
            <a:off x="0" y="35734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7" name="Line 9"/>
          <p:cNvSpPr>
            <a:spLocks noChangeShapeType="1"/>
          </p:cNvSpPr>
          <p:nvPr/>
        </p:nvSpPr>
        <p:spPr bwMode="auto">
          <a:xfrm>
            <a:off x="0" y="46529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9" name="Rectangle 11"/>
          <p:cNvSpPr>
            <a:spLocks noChangeArrowheads="1"/>
          </p:cNvSpPr>
          <p:nvPr/>
        </p:nvSpPr>
        <p:spPr bwMode="auto">
          <a:xfrm>
            <a:off x="827088" y="1773238"/>
            <a:ext cx="8077200" cy="3881437"/>
          </a:xfrm>
          <a:prstGeom prst="rect">
            <a:avLst/>
          </a:prstGeom>
          <a:noFill/>
          <a:ln w="57150">
            <a:solidFill>
              <a:srgbClr val="99FF33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32460" name="Line 12"/>
          <p:cNvSpPr>
            <a:spLocks noChangeShapeType="1"/>
          </p:cNvSpPr>
          <p:nvPr/>
        </p:nvSpPr>
        <p:spPr bwMode="auto">
          <a:xfrm>
            <a:off x="4572000" y="5516563"/>
            <a:ext cx="0" cy="534987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3565" name="Picture 1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6" name="Rectangle 104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567" name="Rectangle 1050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 autoUpdateAnimBg="0"/>
      <p:bldP spid="232452" grpId="0" autoUpdateAnimBg="0"/>
      <p:bldP spid="232453" grpId="0" autoUpdateAnimBg="0"/>
      <p:bldP spid="232454" grpId="0" autoUpdateAnimBg="0"/>
      <p:bldP spid="232455" grpId="0" animBg="1"/>
      <p:bldP spid="232456" grpId="0" animBg="1"/>
      <p:bldP spid="232457" grpId="0" animBg="1"/>
      <p:bldP spid="232459" grpId="0" animBg="1"/>
      <p:bldP spid="2324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AB03B9-C300-4A88-BDB4-4A74CE63FD4A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609600" y="1700213"/>
            <a:ext cx="8534400" cy="44259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Posibles demandas de algunos implicados: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Políticos: ¿son adecuadas las políticas de intervención? ¿Es necesario modificar la financiación?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Directivos:¿El programa ha conseguido sus metas?, ¿Cómo puedo mejorarlo?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Profesionales implicados en la intervención directa:¿Es efectivo mi trabajo?, ¿Cómo puedo mejorarlo?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Usuarios: ¿Me ayuda el programa a cumplir mis expectativas?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Allegados: ¿me ayuda el programa a cumplir mis expectativas?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Potenciales usuarios:¿Sería interesante participar en el programa?</a:t>
            </a:r>
          </a:p>
        </p:txBody>
      </p:sp>
      <p:sp>
        <p:nvSpPr>
          <p:cNvPr id="233475" name="Text Box 3"/>
          <p:cNvSpPr txBox="1">
            <a:spLocks noChangeArrowheads="1"/>
          </p:cNvSpPr>
          <p:nvPr/>
        </p:nvSpPr>
        <p:spPr bwMode="auto">
          <a:xfrm>
            <a:off x="1692275" y="476250"/>
            <a:ext cx="72009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Implicados en el proceso evaluativo. Importancia en el marco de la validez evaluativa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3476" name="Line 4"/>
          <p:cNvSpPr>
            <a:spLocks noChangeShapeType="1"/>
          </p:cNvSpPr>
          <p:nvPr/>
        </p:nvSpPr>
        <p:spPr bwMode="auto">
          <a:xfrm>
            <a:off x="0" y="2357438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7" name="Line 5"/>
          <p:cNvSpPr>
            <a:spLocks noChangeShapeType="1"/>
          </p:cNvSpPr>
          <p:nvPr/>
        </p:nvSpPr>
        <p:spPr bwMode="auto">
          <a:xfrm>
            <a:off x="0" y="3203575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8" name="Line 6"/>
          <p:cNvSpPr>
            <a:spLocks noChangeShapeType="1"/>
          </p:cNvSpPr>
          <p:nvPr/>
        </p:nvSpPr>
        <p:spPr bwMode="auto">
          <a:xfrm>
            <a:off x="0" y="37338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9" name="Line 7"/>
          <p:cNvSpPr>
            <a:spLocks noChangeShapeType="1"/>
          </p:cNvSpPr>
          <p:nvPr/>
        </p:nvSpPr>
        <p:spPr bwMode="auto">
          <a:xfrm>
            <a:off x="0" y="45720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80" name="Line 8"/>
          <p:cNvSpPr>
            <a:spLocks noChangeShapeType="1"/>
          </p:cNvSpPr>
          <p:nvPr/>
        </p:nvSpPr>
        <p:spPr bwMode="auto">
          <a:xfrm>
            <a:off x="0" y="51816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81" name="Line 9"/>
          <p:cNvSpPr>
            <a:spLocks noChangeShapeType="1"/>
          </p:cNvSpPr>
          <p:nvPr/>
        </p:nvSpPr>
        <p:spPr bwMode="auto">
          <a:xfrm>
            <a:off x="0" y="57912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4587" name="Picture 1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8" name="Rectangle 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589" name="Rectangle 4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 autoUpdateAnimBg="0"/>
      <p:bldP spid="233475" grpId="0" autoUpdateAnimBg="0"/>
      <p:bldP spid="233476" grpId="0" animBg="1"/>
      <p:bldP spid="233477" grpId="0" animBg="1"/>
      <p:bldP spid="233478" grpId="0" animBg="1"/>
      <p:bldP spid="233479" grpId="0" animBg="1"/>
      <p:bldP spid="233480" grpId="0" animBg="1"/>
      <p:bldP spid="2334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AE173B-E01E-4C60-9BB0-2F8F2582EC65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234498" name="Text Box 2"/>
          <p:cNvSpPr txBox="1">
            <a:spLocks noChangeArrowheads="1"/>
          </p:cNvSpPr>
          <p:nvPr/>
        </p:nvSpPr>
        <p:spPr bwMode="auto">
          <a:xfrm>
            <a:off x="457200" y="1595438"/>
            <a:ext cx="8393113" cy="4652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4500" name="Line 4"/>
          <p:cNvSpPr>
            <a:spLocks noChangeShapeType="1"/>
          </p:cNvSpPr>
          <p:nvPr/>
        </p:nvSpPr>
        <p:spPr bwMode="auto">
          <a:xfrm>
            <a:off x="4497388" y="1833563"/>
            <a:ext cx="0" cy="679450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4501" name="Line 5"/>
          <p:cNvSpPr>
            <a:spLocks noChangeShapeType="1"/>
          </p:cNvSpPr>
          <p:nvPr/>
        </p:nvSpPr>
        <p:spPr bwMode="auto">
          <a:xfrm>
            <a:off x="4497388" y="3119438"/>
            <a:ext cx="0" cy="619125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4502" name="Line 6"/>
          <p:cNvSpPr>
            <a:spLocks noChangeShapeType="1"/>
          </p:cNvSpPr>
          <p:nvPr/>
        </p:nvSpPr>
        <p:spPr bwMode="auto">
          <a:xfrm>
            <a:off x="4497388" y="4346575"/>
            <a:ext cx="0" cy="606425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2084388" y="309563"/>
            <a:ext cx="51768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Consulta de grupo de implicados conlleva:</a:t>
            </a:r>
          </a:p>
        </p:txBody>
      </p:sp>
      <p:sp>
        <p:nvSpPr>
          <p:cNvPr id="234504" name="Text Box 8"/>
          <p:cNvSpPr txBox="1">
            <a:spLocks noChangeArrowheads="1"/>
          </p:cNvSpPr>
          <p:nvPr/>
        </p:nvSpPr>
        <p:spPr bwMode="auto">
          <a:xfrm>
            <a:off x="1403350" y="1268413"/>
            <a:ext cx="72342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Proporcionar información útil para los grupos de implicados</a:t>
            </a:r>
          </a:p>
        </p:txBody>
      </p:sp>
      <p:sp>
        <p:nvSpPr>
          <p:cNvPr id="234505" name="Text Box 9"/>
          <p:cNvSpPr txBox="1">
            <a:spLocks noChangeArrowheads="1"/>
          </p:cNvSpPr>
          <p:nvPr/>
        </p:nvSpPr>
        <p:spPr bwMode="auto">
          <a:xfrm>
            <a:off x="958850" y="2667000"/>
            <a:ext cx="79851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Aumenta la probabilidad de utilizar los resultados de la evaluación</a:t>
            </a:r>
          </a:p>
        </p:txBody>
      </p:sp>
      <p:sp>
        <p:nvSpPr>
          <p:cNvPr id="234506" name="Text Box 10"/>
          <p:cNvSpPr txBox="1">
            <a:spLocks noChangeArrowheads="1"/>
          </p:cNvSpPr>
          <p:nvPr/>
        </p:nvSpPr>
        <p:spPr bwMode="auto">
          <a:xfrm>
            <a:off x="2157413" y="3738563"/>
            <a:ext cx="50625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Facilita la implementación de lo diseñado</a:t>
            </a:r>
          </a:p>
        </p:txBody>
      </p:sp>
      <p:sp>
        <p:nvSpPr>
          <p:cNvPr id="234507" name="Text Box 11"/>
          <p:cNvSpPr txBox="1">
            <a:spLocks noChangeArrowheads="1"/>
          </p:cNvSpPr>
          <p:nvPr/>
        </p:nvSpPr>
        <p:spPr bwMode="auto">
          <a:xfrm>
            <a:off x="1838325" y="5108575"/>
            <a:ext cx="50958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Potencia la validez del proceso evaluativo</a:t>
            </a:r>
          </a:p>
        </p:txBody>
      </p:sp>
      <p:pic>
        <p:nvPicPr>
          <p:cNvPr id="25612" name="Picture 12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3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614" name="Rectangle 33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8" grpId="0" autoUpdateAnimBg="0"/>
      <p:bldP spid="234500" grpId="0" animBg="1"/>
      <p:bldP spid="234501" grpId="0" animBg="1"/>
      <p:bldP spid="234502" grpId="0" animBg="1"/>
      <p:bldP spid="234504" grpId="0" autoUpdateAnimBg="0"/>
      <p:bldP spid="234505" grpId="0" autoUpdateAnimBg="0"/>
      <p:bldP spid="234506" grpId="0" autoUpdateAnimBg="0"/>
      <p:bldP spid="23450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CB69EBA-0774-4D80-9A0D-564385197953}" type="slidenum">
              <a:rPr lang="es-ES" smtClean="0"/>
              <a:pPr/>
              <a:t>8</a:t>
            </a:fld>
            <a:endParaRPr lang="es-ES" smtClean="0"/>
          </a:p>
        </p:txBody>
      </p:sp>
      <p:cxnSp>
        <p:nvCxnSpPr>
          <p:cNvPr id="241670" name="AutoShape 1030"/>
          <p:cNvCxnSpPr>
            <a:cxnSpLocks noChangeShapeType="1"/>
          </p:cNvCxnSpPr>
          <p:nvPr/>
        </p:nvCxnSpPr>
        <p:spPr bwMode="auto">
          <a:xfrm flipH="1">
            <a:off x="1692275" y="2708275"/>
            <a:ext cx="14288" cy="6858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</p:spPr>
      </p:cxnSp>
      <p:cxnSp>
        <p:nvCxnSpPr>
          <p:cNvPr id="241671" name="AutoShape 1031"/>
          <p:cNvCxnSpPr>
            <a:cxnSpLocks noChangeShapeType="1"/>
          </p:cNvCxnSpPr>
          <p:nvPr/>
        </p:nvCxnSpPr>
        <p:spPr bwMode="auto">
          <a:xfrm flipH="1" flipV="1">
            <a:off x="1547813" y="4365625"/>
            <a:ext cx="17462" cy="6985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</p:spPr>
      </p:cxnSp>
      <p:cxnSp>
        <p:nvCxnSpPr>
          <p:cNvPr id="241672" name="AutoShape 1032"/>
          <p:cNvCxnSpPr>
            <a:cxnSpLocks noChangeShapeType="1"/>
          </p:cNvCxnSpPr>
          <p:nvPr/>
        </p:nvCxnSpPr>
        <p:spPr bwMode="auto">
          <a:xfrm flipH="1" flipV="1">
            <a:off x="3635375" y="2276475"/>
            <a:ext cx="1295400" cy="8382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</p:spPr>
      </p:cxnSp>
      <p:cxnSp>
        <p:nvCxnSpPr>
          <p:cNvPr id="241673" name="AutoShape 1033"/>
          <p:cNvCxnSpPr>
            <a:cxnSpLocks noChangeShapeType="1"/>
          </p:cNvCxnSpPr>
          <p:nvPr/>
        </p:nvCxnSpPr>
        <p:spPr bwMode="auto">
          <a:xfrm flipH="1">
            <a:off x="3419475" y="3860800"/>
            <a:ext cx="914400" cy="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</p:spPr>
      </p:cxnSp>
      <p:sp>
        <p:nvSpPr>
          <p:cNvPr id="241677" name="Oval 1037"/>
          <p:cNvSpPr>
            <a:spLocks noChangeArrowheads="1"/>
          </p:cNvSpPr>
          <p:nvPr/>
        </p:nvSpPr>
        <p:spPr bwMode="auto">
          <a:xfrm>
            <a:off x="0" y="1412875"/>
            <a:ext cx="3505200" cy="1298575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Programa de intervención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6632" name="Text Box 1040"/>
          <p:cNvSpPr txBox="1">
            <a:spLocks noChangeArrowheads="1"/>
          </p:cNvSpPr>
          <p:nvPr/>
        </p:nvSpPr>
        <p:spPr bwMode="auto">
          <a:xfrm>
            <a:off x="3351213" y="2060575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1681" name="Oval 1041"/>
          <p:cNvSpPr>
            <a:spLocks noChangeArrowheads="1"/>
          </p:cNvSpPr>
          <p:nvPr/>
        </p:nvSpPr>
        <p:spPr bwMode="auto">
          <a:xfrm>
            <a:off x="0" y="5084763"/>
            <a:ext cx="3505200" cy="129698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Evaluación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1684" name="Rectangle 1044"/>
          <p:cNvSpPr>
            <a:spLocks noChangeArrowheads="1"/>
          </p:cNvSpPr>
          <p:nvPr/>
        </p:nvSpPr>
        <p:spPr bwMode="auto">
          <a:xfrm>
            <a:off x="0" y="3429000"/>
            <a:ext cx="3200400" cy="91598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Implementación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1685" name="Oval 1045"/>
          <p:cNvSpPr>
            <a:spLocks noChangeArrowheads="1"/>
          </p:cNvSpPr>
          <p:nvPr/>
        </p:nvSpPr>
        <p:spPr bwMode="auto">
          <a:xfrm>
            <a:off x="4716463" y="2852738"/>
            <a:ext cx="4114800" cy="1751012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Participación de Implicados</a:t>
            </a:r>
            <a:endParaRPr lang="es-ES_tradnl" sz="2300">
              <a:latin typeface="Times New Roman" pitchFamily="18" charset="0"/>
            </a:endParaRPr>
          </a:p>
        </p:txBody>
      </p:sp>
      <p:cxnSp>
        <p:nvCxnSpPr>
          <p:cNvPr id="241686" name="AutoShape 1046"/>
          <p:cNvCxnSpPr>
            <a:cxnSpLocks noChangeShapeType="1"/>
          </p:cNvCxnSpPr>
          <p:nvPr/>
        </p:nvCxnSpPr>
        <p:spPr bwMode="auto">
          <a:xfrm flipH="1">
            <a:off x="3657600" y="4419600"/>
            <a:ext cx="1143000" cy="11430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</p:spPr>
      </p:cxnSp>
      <p:pic>
        <p:nvPicPr>
          <p:cNvPr id="26637" name="Picture 104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8" name="Rectangle 1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6639" name="Rectangle 11"/>
          <p:cNvSpPr>
            <a:spLocks noChangeArrowheads="1"/>
          </p:cNvSpPr>
          <p:nvPr/>
        </p:nvSpPr>
        <p:spPr bwMode="auto">
          <a:xfrm>
            <a:off x="0" y="6627813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77" grpId="0" animBg="1" autoUpdateAnimBg="0"/>
      <p:bldP spid="241681" grpId="0" animBg="1" autoUpdateAnimBg="0"/>
      <p:bldP spid="241684" grpId="0" animBg="1" autoUpdateAnimBg="0"/>
      <p:bldP spid="24168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63A5291-1A12-451A-AE1D-6823C00B1466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3276600" y="404813"/>
            <a:ext cx="2439988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Plan de Evaluación</a:t>
            </a: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1743075" y="981075"/>
            <a:ext cx="7400925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¿Quién solicita la evaluación? (primer análisis de implicados)</a:t>
            </a:r>
          </a:p>
        </p:txBody>
      </p:sp>
      <p:sp>
        <p:nvSpPr>
          <p:cNvPr id="27653" name="Text Box 4"/>
          <p:cNvSpPr txBox="1">
            <a:spLocks noChangeArrowheads="1"/>
          </p:cNvSpPr>
          <p:nvPr/>
        </p:nvSpPr>
        <p:spPr bwMode="auto">
          <a:xfrm>
            <a:off x="984250" y="1833563"/>
            <a:ext cx="784860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¿Para qué se va a evaluar? (utilidad de los resultados evaluativos)</a:t>
            </a:r>
          </a:p>
        </p:txBody>
      </p:sp>
      <p:sp>
        <p:nvSpPr>
          <p:cNvPr id="27654" name="Text Box 5"/>
          <p:cNvSpPr txBox="1">
            <a:spLocks noChangeArrowheads="1"/>
          </p:cNvSpPr>
          <p:nvPr/>
        </p:nvSpPr>
        <p:spPr bwMode="auto">
          <a:xfrm>
            <a:off x="874713" y="2547938"/>
            <a:ext cx="7051675" cy="1144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¿Qué se va a evaluar? (en qué aspecto del programa vamos a incidir? ¿qué tipo de evaluación vamos a desarrollar?)</a:t>
            </a:r>
          </a:p>
        </p:txBody>
      </p:sp>
      <p:sp>
        <p:nvSpPr>
          <p:cNvPr id="27655" name="Text Box 6"/>
          <p:cNvSpPr txBox="1">
            <a:spLocks noChangeArrowheads="1"/>
          </p:cNvSpPr>
          <p:nvPr/>
        </p:nvSpPr>
        <p:spPr bwMode="auto">
          <a:xfrm>
            <a:off x="973138" y="3881438"/>
            <a:ext cx="6953250" cy="1144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¿Cómo se va a evaluar? (Diseño y metodología a utilizar condiciona el desarrollo del programa y su estructura de funcionamiento)</a:t>
            </a:r>
          </a:p>
        </p:txBody>
      </p:sp>
      <p:sp>
        <p:nvSpPr>
          <p:cNvPr id="27656" name="Text Box 7"/>
          <p:cNvSpPr txBox="1">
            <a:spLocks noChangeArrowheads="1"/>
          </p:cNvSpPr>
          <p:nvPr/>
        </p:nvSpPr>
        <p:spPr bwMode="auto">
          <a:xfrm>
            <a:off x="898525" y="5108575"/>
            <a:ext cx="3157538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¿Cuándo se va a evaluar?</a:t>
            </a:r>
          </a:p>
        </p:txBody>
      </p:sp>
      <p:sp>
        <p:nvSpPr>
          <p:cNvPr id="27657" name="Text Box 8"/>
          <p:cNvSpPr txBox="1">
            <a:spLocks noChangeArrowheads="1"/>
          </p:cNvSpPr>
          <p:nvPr/>
        </p:nvSpPr>
        <p:spPr bwMode="auto">
          <a:xfrm>
            <a:off x="889000" y="5561013"/>
            <a:ext cx="2620963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 Con qué recursos ?</a:t>
            </a:r>
          </a:p>
        </p:txBody>
      </p:sp>
      <p:sp>
        <p:nvSpPr>
          <p:cNvPr id="27658" name="Text Box 9"/>
          <p:cNvSpPr txBox="1">
            <a:spLocks noChangeArrowheads="1"/>
          </p:cNvSpPr>
          <p:nvPr/>
        </p:nvSpPr>
        <p:spPr bwMode="auto">
          <a:xfrm>
            <a:off x="838200" y="6024563"/>
            <a:ext cx="701675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¿Quienes van a evaluar? (Evaluación interna vs. Externa)</a:t>
            </a:r>
          </a:p>
        </p:txBody>
      </p:sp>
      <p:sp>
        <p:nvSpPr>
          <p:cNvPr id="249866" name="Line 10"/>
          <p:cNvSpPr>
            <a:spLocks noChangeShapeType="1"/>
          </p:cNvSpPr>
          <p:nvPr/>
        </p:nvSpPr>
        <p:spPr bwMode="auto">
          <a:xfrm>
            <a:off x="76200" y="1298575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7" name="Line 11"/>
          <p:cNvSpPr>
            <a:spLocks noChangeShapeType="1"/>
          </p:cNvSpPr>
          <p:nvPr/>
        </p:nvSpPr>
        <p:spPr bwMode="auto">
          <a:xfrm>
            <a:off x="76200" y="2060575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8" name="Line 12"/>
          <p:cNvSpPr>
            <a:spLocks noChangeShapeType="1"/>
          </p:cNvSpPr>
          <p:nvPr/>
        </p:nvSpPr>
        <p:spPr bwMode="auto">
          <a:xfrm>
            <a:off x="76200" y="2738438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9" name="Line 13"/>
          <p:cNvSpPr>
            <a:spLocks noChangeShapeType="1"/>
          </p:cNvSpPr>
          <p:nvPr/>
        </p:nvSpPr>
        <p:spPr bwMode="auto">
          <a:xfrm>
            <a:off x="76200" y="4119563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0" name="Line 14"/>
          <p:cNvSpPr>
            <a:spLocks noChangeShapeType="1"/>
          </p:cNvSpPr>
          <p:nvPr/>
        </p:nvSpPr>
        <p:spPr bwMode="auto">
          <a:xfrm>
            <a:off x="0" y="53340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1" name="Line 15"/>
          <p:cNvSpPr>
            <a:spLocks noChangeShapeType="1"/>
          </p:cNvSpPr>
          <p:nvPr/>
        </p:nvSpPr>
        <p:spPr bwMode="auto">
          <a:xfrm>
            <a:off x="0" y="58674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2" name="Line 16"/>
          <p:cNvSpPr>
            <a:spLocks noChangeShapeType="1"/>
          </p:cNvSpPr>
          <p:nvPr/>
        </p:nvSpPr>
        <p:spPr bwMode="auto">
          <a:xfrm>
            <a:off x="0" y="62484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27666" name="Picture 1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auto">
          <a:xfrm>
            <a:off x="0" y="67198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  <p:sp>
        <p:nvSpPr>
          <p:cNvPr id="249877" name="Line 21"/>
          <p:cNvSpPr>
            <a:spLocks noChangeShapeType="1"/>
          </p:cNvSpPr>
          <p:nvPr/>
        </p:nvSpPr>
        <p:spPr bwMode="auto">
          <a:xfrm>
            <a:off x="1258888" y="1268413"/>
            <a:ext cx="5461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66" grpId="0" animBg="1"/>
      <p:bldP spid="249867" grpId="0" animBg="1"/>
      <p:bldP spid="249868" grpId="0" animBg="1"/>
      <p:bldP spid="249869" grpId="0" animBg="1"/>
      <p:bldP spid="249870" grpId="0" animBg="1"/>
      <p:bldP spid="249871" grpId="0" animBg="1"/>
      <p:bldP spid="249872" grpId="0" animBg="1"/>
      <p:bldP spid="24987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30DF25-559E-48F1-91F1-C258F973C89E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692275" y="549275"/>
            <a:ext cx="6983413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Ventajas e inconvenientes de las evaluaciones interna vs. externa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676400" y="1524000"/>
            <a:ext cx="7467600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Ventajas                                     Inconvenientes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6988" y="2894013"/>
            <a:ext cx="14986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Interna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26988" y="5024438"/>
            <a:ext cx="14986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 Externa</a:t>
            </a:r>
          </a:p>
        </p:txBody>
      </p:sp>
      <p:sp>
        <p:nvSpPr>
          <p:cNvPr id="251911" name="Text Box 7"/>
          <p:cNvSpPr txBox="1">
            <a:spLocks noChangeArrowheads="1"/>
          </p:cNvSpPr>
          <p:nvPr/>
        </p:nvSpPr>
        <p:spPr bwMode="auto">
          <a:xfrm>
            <a:off x="1965325" y="2738438"/>
            <a:ext cx="248126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la reactividad</a:t>
            </a:r>
          </a:p>
        </p:txBody>
      </p:sp>
      <p:sp>
        <p:nvSpPr>
          <p:cNvPr id="251912" name="Text Box 8"/>
          <p:cNvSpPr txBox="1">
            <a:spLocks noChangeArrowheads="1"/>
          </p:cNvSpPr>
          <p:nvPr/>
        </p:nvSpPr>
        <p:spPr bwMode="auto">
          <a:xfrm>
            <a:off x="6083300" y="4799013"/>
            <a:ext cx="25209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la reactividad</a:t>
            </a:r>
          </a:p>
        </p:txBody>
      </p:sp>
      <p:sp>
        <p:nvSpPr>
          <p:cNvPr id="251913" name="Text Box 9"/>
          <p:cNvSpPr txBox="1">
            <a:spLocks noChangeArrowheads="1"/>
          </p:cNvSpPr>
          <p:nvPr/>
        </p:nvSpPr>
        <p:spPr bwMode="auto">
          <a:xfrm>
            <a:off x="2324100" y="3275013"/>
            <a:ext cx="1608138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Menos costosa</a:t>
            </a:r>
          </a:p>
        </p:txBody>
      </p:sp>
      <p:sp>
        <p:nvSpPr>
          <p:cNvPr id="251914" name="Rectangle 10"/>
          <p:cNvSpPr>
            <a:spLocks noChangeArrowheads="1"/>
          </p:cNvSpPr>
          <p:nvPr/>
        </p:nvSpPr>
        <p:spPr bwMode="auto">
          <a:xfrm>
            <a:off x="6356350" y="5262563"/>
            <a:ext cx="1366838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Más costosa</a:t>
            </a:r>
          </a:p>
        </p:txBody>
      </p:sp>
      <p:sp>
        <p:nvSpPr>
          <p:cNvPr id="251915" name="Text Box 11"/>
          <p:cNvSpPr txBox="1">
            <a:spLocks noChangeArrowheads="1"/>
          </p:cNvSpPr>
          <p:nvPr/>
        </p:nvSpPr>
        <p:spPr bwMode="auto">
          <a:xfrm>
            <a:off x="2120900" y="4881563"/>
            <a:ext cx="26019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la credibilidad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1916" name="Rectangle 12"/>
          <p:cNvSpPr>
            <a:spLocks noChangeArrowheads="1"/>
          </p:cNvSpPr>
          <p:nvPr/>
        </p:nvSpPr>
        <p:spPr bwMode="auto">
          <a:xfrm>
            <a:off x="5888038" y="2667000"/>
            <a:ext cx="256222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la credibilidad</a:t>
            </a:r>
          </a:p>
        </p:txBody>
      </p:sp>
      <p:sp>
        <p:nvSpPr>
          <p:cNvPr id="251917" name="Text Box 13"/>
          <p:cNvSpPr txBox="1">
            <a:spLocks noChangeArrowheads="1"/>
          </p:cNvSpPr>
          <p:nvPr/>
        </p:nvSpPr>
        <p:spPr bwMode="auto">
          <a:xfrm>
            <a:off x="5640388" y="3203575"/>
            <a:ext cx="3097212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el uso de estándares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1918" name="Rectangle 14"/>
          <p:cNvSpPr>
            <a:spLocks noChangeArrowheads="1"/>
          </p:cNvSpPr>
          <p:nvPr/>
        </p:nvSpPr>
        <p:spPr bwMode="auto">
          <a:xfrm>
            <a:off x="2039938" y="5489575"/>
            <a:ext cx="31369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el uso de estándares</a:t>
            </a:r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>
            <a:off x="5259388" y="1679575"/>
            <a:ext cx="0" cy="4572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88" name="Line 16"/>
          <p:cNvSpPr>
            <a:spLocks noChangeShapeType="1"/>
          </p:cNvSpPr>
          <p:nvPr/>
        </p:nvSpPr>
        <p:spPr bwMode="auto">
          <a:xfrm>
            <a:off x="1600200" y="4191000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8689" name="Line 17"/>
          <p:cNvSpPr>
            <a:spLocks noChangeShapeType="1"/>
          </p:cNvSpPr>
          <p:nvPr/>
        </p:nvSpPr>
        <p:spPr bwMode="auto">
          <a:xfrm>
            <a:off x="1600200" y="1905000"/>
            <a:ext cx="0" cy="4262438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8839200" y="1751013"/>
            <a:ext cx="0" cy="4416425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1" name="Line 19"/>
          <p:cNvSpPr>
            <a:spLocks noChangeShapeType="1"/>
          </p:cNvSpPr>
          <p:nvPr/>
        </p:nvSpPr>
        <p:spPr bwMode="auto">
          <a:xfrm>
            <a:off x="1600200" y="6167438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>
            <a:off x="1600200" y="2214563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>
            <a:off x="1600200" y="1370013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1600200" y="1370013"/>
            <a:ext cx="0" cy="762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8839200" y="1370013"/>
            <a:ext cx="0" cy="381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>
            <a:off x="5259388" y="1370013"/>
            <a:ext cx="0" cy="309562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7" name="Line 25"/>
          <p:cNvSpPr>
            <a:spLocks noChangeShapeType="1"/>
          </p:cNvSpPr>
          <p:nvPr/>
        </p:nvSpPr>
        <p:spPr bwMode="auto">
          <a:xfrm flipH="1">
            <a:off x="0" y="2214563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8" name="Line 27"/>
          <p:cNvSpPr>
            <a:spLocks noChangeShapeType="1"/>
          </p:cNvSpPr>
          <p:nvPr/>
        </p:nvSpPr>
        <p:spPr bwMode="auto">
          <a:xfrm flipH="1">
            <a:off x="0" y="4191000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699" name="Line 28"/>
          <p:cNvSpPr>
            <a:spLocks noChangeShapeType="1"/>
          </p:cNvSpPr>
          <p:nvPr/>
        </p:nvSpPr>
        <p:spPr bwMode="auto">
          <a:xfrm flipH="1">
            <a:off x="0" y="6167438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8700" name="Line 29"/>
          <p:cNvSpPr>
            <a:spLocks noChangeShapeType="1"/>
          </p:cNvSpPr>
          <p:nvPr/>
        </p:nvSpPr>
        <p:spPr bwMode="auto">
          <a:xfrm>
            <a:off x="0" y="2214563"/>
            <a:ext cx="0" cy="3952875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8701" name="Picture 3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702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8703" name="Rectangle 34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11" grpId="0" autoUpdateAnimBg="0"/>
      <p:bldP spid="251912" grpId="0" autoUpdateAnimBg="0"/>
      <p:bldP spid="251913" grpId="0" autoUpdateAnimBg="0"/>
      <p:bldP spid="251914" grpId="0" autoUpdateAnimBg="0"/>
      <p:bldP spid="251915" grpId="0" autoUpdateAnimBg="0"/>
      <p:bldP spid="251916" grpId="0" autoUpdateAnimBg="0"/>
      <p:bldP spid="251917" grpId="0" autoUpdateAnimBg="0"/>
      <p:bldP spid="25191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DB47ED-641B-4E47-9FCC-E0B6080C8890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237570" name="Text Box 2"/>
          <p:cNvSpPr txBox="1">
            <a:spLocks noChangeArrowheads="1"/>
          </p:cNvSpPr>
          <p:nvPr/>
        </p:nvSpPr>
        <p:spPr bwMode="auto">
          <a:xfrm>
            <a:off x="1763713" y="620713"/>
            <a:ext cx="2435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generales en 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programación</a:t>
            </a:r>
          </a:p>
        </p:txBody>
      </p:sp>
      <p:sp>
        <p:nvSpPr>
          <p:cNvPr id="237571" name="Text Box 3"/>
          <p:cNvSpPr txBox="1">
            <a:spLocks noChangeArrowheads="1"/>
          </p:cNvSpPr>
          <p:nvPr/>
        </p:nvSpPr>
        <p:spPr bwMode="auto">
          <a:xfrm>
            <a:off x="73025" y="1679575"/>
            <a:ext cx="37909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237572" name="Text Box 4"/>
          <p:cNvSpPr txBox="1">
            <a:spLocks noChangeArrowheads="1"/>
          </p:cNvSpPr>
          <p:nvPr/>
        </p:nvSpPr>
        <p:spPr bwMode="auto">
          <a:xfrm>
            <a:off x="63500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237573" name="Text Box 5"/>
          <p:cNvSpPr txBox="1">
            <a:spLocks noChangeArrowheads="1"/>
          </p:cNvSpPr>
          <p:nvPr/>
        </p:nvSpPr>
        <p:spPr bwMode="auto">
          <a:xfrm>
            <a:off x="125413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419100" y="4572000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237575" name="Text Box 7"/>
          <p:cNvSpPr txBox="1">
            <a:spLocks noChangeArrowheads="1"/>
          </p:cNvSpPr>
          <p:nvPr/>
        </p:nvSpPr>
        <p:spPr bwMode="auto">
          <a:xfrm>
            <a:off x="712788" y="6024563"/>
            <a:ext cx="1468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237576" name="Text Box 8"/>
          <p:cNvSpPr txBox="1">
            <a:spLocks noChangeArrowheads="1"/>
          </p:cNvSpPr>
          <p:nvPr/>
        </p:nvSpPr>
        <p:spPr bwMode="auto">
          <a:xfrm>
            <a:off x="6372225" y="692150"/>
            <a:ext cx="253841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Tipos de evaluación</a:t>
            </a:r>
          </a:p>
        </p:txBody>
      </p:sp>
      <p:sp>
        <p:nvSpPr>
          <p:cNvPr id="237577" name="Text Box 9"/>
          <p:cNvSpPr txBox="1">
            <a:spLocks noChangeArrowheads="1"/>
          </p:cNvSpPr>
          <p:nvPr/>
        </p:nvSpPr>
        <p:spPr bwMode="auto">
          <a:xfrm>
            <a:off x="5761038" y="1751013"/>
            <a:ext cx="33194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237578" name="Text Box 10"/>
          <p:cNvSpPr txBox="1">
            <a:spLocks noChangeArrowheads="1"/>
          </p:cNvSpPr>
          <p:nvPr/>
        </p:nvSpPr>
        <p:spPr bwMode="auto">
          <a:xfrm>
            <a:off x="5715000" y="2738438"/>
            <a:ext cx="31099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37579" name="Text Box 11"/>
          <p:cNvSpPr txBox="1">
            <a:spLocks noChangeArrowheads="1"/>
          </p:cNvSpPr>
          <p:nvPr/>
        </p:nvSpPr>
        <p:spPr bwMode="auto">
          <a:xfrm>
            <a:off x="5311775" y="3810000"/>
            <a:ext cx="27654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37580" name="Text Box 12"/>
          <p:cNvSpPr txBox="1">
            <a:spLocks noChangeArrowheads="1"/>
          </p:cNvSpPr>
          <p:nvPr/>
        </p:nvSpPr>
        <p:spPr bwMode="auto">
          <a:xfrm>
            <a:off x="4819650" y="4572000"/>
            <a:ext cx="424180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intervención</a:t>
            </a:r>
            <a:r>
              <a:rPr lang="es-ES_tradnl" sz="2300">
                <a:latin typeface="Times New Roman" pitchFamily="18" charset="0"/>
              </a:rPr>
              <a:t> </a:t>
            </a:r>
          </a:p>
        </p:txBody>
      </p:sp>
      <p:sp>
        <p:nvSpPr>
          <p:cNvPr id="237581" name="Text Box 13"/>
          <p:cNvSpPr txBox="1">
            <a:spLocks noChangeArrowheads="1"/>
          </p:cNvSpPr>
          <p:nvPr/>
        </p:nvSpPr>
        <p:spPr bwMode="auto">
          <a:xfrm>
            <a:off x="5165725" y="5870575"/>
            <a:ext cx="3106738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29711" name="Text Box 14"/>
          <p:cNvSpPr txBox="1">
            <a:spLocks noChangeArrowheads="1"/>
          </p:cNvSpPr>
          <p:nvPr/>
        </p:nvSpPr>
        <p:spPr bwMode="auto">
          <a:xfrm>
            <a:off x="1447800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7588" name="Line 20"/>
          <p:cNvSpPr>
            <a:spLocks noChangeShapeType="1"/>
          </p:cNvSpPr>
          <p:nvPr/>
        </p:nvSpPr>
        <p:spPr bwMode="auto">
          <a:xfrm>
            <a:off x="1449388" y="2060575"/>
            <a:ext cx="0" cy="53498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7589" name="Line 21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7590" name="Line 22"/>
          <p:cNvSpPr>
            <a:spLocks noChangeShapeType="1"/>
          </p:cNvSpPr>
          <p:nvPr/>
        </p:nvSpPr>
        <p:spPr bwMode="auto">
          <a:xfrm>
            <a:off x="1449388" y="4119563"/>
            <a:ext cx="0" cy="452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7591" name="Line 23"/>
          <p:cNvSpPr>
            <a:spLocks noChangeShapeType="1"/>
          </p:cNvSpPr>
          <p:nvPr/>
        </p:nvSpPr>
        <p:spPr bwMode="auto">
          <a:xfrm>
            <a:off x="1449388" y="5180013"/>
            <a:ext cx="0" cy="690562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cxnSp>
        <p:nvCxnSpPr>
          <p:cNvPr id="237592" name="AutoShape 24"/>
          <p:cNvCxnSpPr>
            <a:cxnSpLocks noChangeShapeType="1"/>
          </p:cNvCxnSpPr>
          <p:nvPr/>
        </p:nvCxnSpPr>
        <p:spPr bwMode="auto">
          <a:xfrm>
            <a:off x="4284663" y="908050"/>
            <a:ext cx="19050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7593" name="AutoShape 25"/>
          <p:cNvCxnSpPr>
            <a:cxnSpLocks noChangeShapeType="1"/>
          </p:cNvCxnSpPr>
          <p:nvPr/>
        </p:nvCxnSpPr>
        <p:spPr bwMode="auto">
          <a:xfrm>
            <a:off x="3810000" y="19812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7594" name="AutoShape 26"/>
          <p:cNvCxnSpPr>
            <a:cxnSpLocks noChangeShapeType="1"/>
          </p:cNvCxnSpPr>
          <p:nvPr/>
        </p:nvCxnSpPr>
        <p:spPr bwMode="auto">
          <a:xfrm>
            <a:off x="3505200" y="29718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7595" name="AutoShape 27"/>
          <p:cNvCxnSpPr>
            <a:cxnSpLocks noChangeShapeType="1"/>
          </p:cNvCxnSpPr>
          <p:nvPr/>
        </p:nvCxnSpPr>
        <p:spPr bwMode="auto">
          <a:xfrm>
            <a:off x="3429000" y="4038600"/>
            <a:ext cx="1295400" cy="1588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7596" name="AutoShape 28"/>
          <p:cNvCxnSpPr>
            <a:cxnSpLocks noChangeShapeType="1"/>
          </p:cNvCxnSpPr>
          <p:nvPr/>
        </p:nvCxnSpPr>
        <p:spPr bwMode="auto">
          <a:xfrm>
            <a:off x="31242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7597" name="AutoShape 29"/>
          <p:cNvCxnSpPr>
            <a:cxnSpLocks noChangeShapeType="1"/>
          </p:cNvCxnSpPr>
          <p:nvPr/>
        </p:nvCxnSpPr>
        <p:spPr bwMode="auto">
          <a:xfrm>
            <a:off x="3048000" y="62484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pic>
        <p:nvPicPr>
          <p:cNvPr id="29722" name="Picture 3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23" name="Rectangle 27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9724" name="Rectangle 2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 autoUpdateAnimBg="0"/>
      <p:bldP spid="237571" grpId="0" autoUpdateAnimBg="0"/>
      <p:bldP spid="237572" grpId="0" autoUpdateAnimBg="0"/>
      <p:bldP spid="237573" grpId="0" autoUpdateAnimBg="0"/>
      <p:bldP spid="237574" grpId="0" autoUpdateAnimBg="0"/>
      <p:bldP spid="237575" grpId="0" autoUpdateAnimBg="0"/>
      <p:bldP spid="237576" grpId="0" autoUpdateAnimBg="0"/>
      <p:bldP spid="237577" grpId="0" autoUpdateAnimBg="0"/>
      <p:bldP spid="237578" grpId="0" autoUpdateAnimBg="0"/>
      <p:bldP spid="237579" grpId="0" autoUpdateAnimBg="0"/>
      <p:bldP spid="237580" grpId="0" autoUpdateAnimBg="0"/>
      <p:bldP spid="237581" grpId="0" autoUpdateAnimBg="0"/>
      <p:bldP spid="237588" grpId="0" animBg="1"/>
      <p:bldP spid="237589" grpId="0" animBg="1"/>
      <p:bldP spid="237590" grpId="0" animBg="1"/>
      <p:bldP spid="23759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1C0818-644E-4AF3-8BCE-DFA417823106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238594" name="Text Box 2"/>
          <p:cNvSpPr txBox="1">
            <a:spLocks noChangeArrowheads="1"/>
          </p:cNvSpPr>
          <p:nvPr/>
        </p:nvSpPr>
        <p:spPr bwMode="auto">
          <a:xfrm>
            <a:off x="53975" y="2513013"/>
            <a:ext cx="3146425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Programación de la </a:t>
            </a:r>
          </a:p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intervención  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5911850" y="2595563"/>
            <a:ext cx="260350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Evaluación de la</a:t>
            </a:r>
          </a:p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intervención</a:t>
            </a:r>
            <a:r>
              <a:rPr lang="es-ES_tradnl" sz="27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700" b="1">
              <a:latin typeface="Times New Roman" pitchFamily="18" charset="0"/>
            </a:endParaRPr>
          </a:p>
        </p:txBody>
      </p:sp>
      <p:sp>
        <p:nvSpPr>
          <p:cNvPr id="238598" name="AutoShape 6"/>
          <p:cNvSpPr>
            <a:spLocks noChangeArrowheads="1"/>
          </p:cNvSpPr>
          <p:nvPr/>
        </p:nvSpPr>
        <p:spPr bwMode="auto">
          <a:xfrm rot="10800000">
            <a:off x="1143000" y="4037013"/>
            <a:ext cx="6172200" cy="738187"/>
          </a:xfrm>
          <a:prstGeom prst="curvedDownArrow">
            <a:avLst>
              <a:gd name="adj1" fmla="val 167226"/>
              <a:gd name="adj2" fmla="val 334452"/>
              <a:gd name="adj3" fmla="val 33333"/>
            </a:avLst>
          </a:prstGeom>
          <a:solidFill>
            <a:schemeClr val="accent2"/>
          </a:solidFill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38599" name="AutoShape 7"/>
          <p:cNvSpPr>
            <a:spLocks noChangeArrowheads="1"/>
          </p:cNvSpPr>
          <p:nvPr/>
        </p:nvSpPr>
        <p:spPr bwMode="auto">
          <a:xfrm>
            <a:off x="1600200" y="1452563"/>
            <a:ext cx="6400800" cy="727075"/>
          </a:xfrm>
          <a:prstGeom prst="curvedDownArrow">
            <a:avLst>
              <a:gd name="adj1" fmla="val 176070"/>
              <a:gd name="adj2" fmla="val 352140"/>
              <a:gd name="adj3" fmla="val 33333"/>
            </a:avLst>
          </a:prstGeom>
          <a:solidFill>
            <a:schemeClr val="accent2"/>
          </a:solidFill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30727" name="Picture 8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4" grpId="0" autoUpdateAnimBg="0"/>
      <p:bldP spid="238596" grpId="0" autoUpdateAnimBg="0"/>
      <p:bldP spid="238598" grpId="0" animBg="1"/>
      <p:bldP spid="2385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BACF71-AF6A-4837-BA3F-0CAF337186A8}" type="slidenum">
              <a:rPr lang="es-ES" smtClean="0"/>
              <a:pPr/>
              <a:t>13</a:t>
            </a:fld>
            <a:endParaRPr lang="es-ES" smtClean="0"/>
          </a:p>
        </p:txBody>
      </p:sp>
      <p:sp>
        <p:nvSpPr>
          <p:cNvPr id="239618" name="Text Box 1026"/>
          <p:cNvSpPr txBox="1">
            <a:spLocks noChangeArrowheads="1"/>
          </p:cNvSpPr>
          <p:nvPr/>
        </p:nvSpPr>
        <p:spPr bwMode="auto">
          <a:xfrm>
            <a:off x="6264275" y="1052513"/>
            <a:ext cx="28797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de programación</a:t>
            </a:r>
          </a:p>
        </p:txBody>
      </p:sp>
      <p:sp>
        <p:nvSpPr>
          <p:cNvPr id="239619" name="Text Box 1027"/>
          <p:cNvSpPr txBox="1">
            <a:spLocks noChangeArrowheads="1"/>
          </p:cNvSpPr>
          <p:nvPr/>
        </p:nvSpPr>
        <p:spPr bwMode="auto">
          <a:xfrm>
            <a:off x="5364163" y="1751013"/>
            <a:ext cx="37909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239620" name="Text Box 1028"/>
          <p:cNvSpPr txBox="1">
            <a:spLocks noChangeArrowheads="1"/>
          </p:cNvSpPr>
          <p:nvPr/>
        </p:nvSpPr>
        <p:spPr bwMode="auto">
          <a:xfrm>
            <a:off x="5726113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239621" name="Text Box 1029"/>
          <p:cNvSpPr txBox="1">
            <a:spLocks noChangeArrowheads="1"/>
          </p:cNvSpPr>
          <p:nvPr/>
        </p:nvSpPr>
        <p:spPr bwMode="auto">
          <a:xfrm>
            <a:off x="6072188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239622" name="Text Box 1030"/>
          <p:cNvSpPr txBox="1">
            <a:spLocks noChangeArrowheads="1"/>
          </p:cNvSpPr>
          <p:nvPr/>
        </p:nvSpPr>
        <p:spPr bwMode="auto">
          <a:xfrm>
            <a:off x="6288088" y="4727575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239623" name="Text Box 1031"/>
          <p:cNvSpPr txBox="1">
            <a:spLocks noChangeArrowheads="1"/>
          </p:cNvSpPr>
          <p:nvPr/>
        </p:nvSpPr>
        <p:spPr bwMode="auto">
          <a:xfrm>
            <a:off x="6808788" y="5870575"/>
            <a:ext cx="14684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239624" name="Text Box 1032"/>
          <p:cNvSpPr txBox="1">
            <a:spLocks noChangeArrowheads="1"/>
          </p:cNvSpPr>
          <p:nvPr/>
        </p:nvSpPr>
        <p:spPr bwMode="auto">
          <a:xfrm>
            <a:off x="1547813" y="908050"/>
            <a:ext cx="25241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de evaluación</a:t>
            </a:r>
          </a:p>
        </p:txBody>
      </p:sp>
      <p:sp>
        <p:nvSpPr>
          <p:cNvPr id="239625" name="Text Box 1033"/>
          <p:cNvSpPr txBox="1">
            <a:spLocks noChangeArrowheads="1"/>
          </p:cNvSpPr>
          <p:nvPr/>
        </p:nvSpPr>
        <p:spPr bwMode="auto">
          <a:xfrm>
            <a:off x="63500" y="1679575"/>
            <a:ext cx="331946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239626" name="Text Box 1034"/>
          <p:cNvSpPr txBox="1">
            <a:spLocks noChangeArrowheads="1"/>
          </p:cNvSpPr>
          <p:nvPr/>
        </p:nvSpPr>
        <p:spPr bwMode="auto">
          <a:xfrm>
            <a:off x="58738" y="2667000"/>
            <a:ext cx="29924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39627" name="Text Box 1035"/>
          <p:cNvSpPr txBox="1">
            <a:spLocks noChangeArrowheads="1"/>
          </p:cNvSpPr>
          <p:nvPr/>
        </p:nvSpPr>
        <p:spPr bwMode="auto">
          <a:xfrm>
            <a:off x="0" y="3789363"/>
            <a:ext cx="27654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39628" name="Text Box 1036"/>
          <p:cNvSpPr txBox="1">
            <a:spLocks noChangeArrowheads="1"/>
          </p:cNvSpPr>
          <p:nvPr/>
        </p:nvSpPr>
        <p:spPr bwMode="auto">
          <a:xfrm>
            <a:off x="82550" y="4500563"/>
            <a:ext cx="424180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de intervención</a:t>
            </a:r>
            <a:r>
              <a:rPr lang="es-ES_tradnl" sz="23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300">
                <a:latin typeface="Times New Roman" pitchFamily="18" charset="0"/>
              </a:rPr>
              <a:t> </a:t>
            </a:r>
          </a:p>
        </p:txBody>
      </p:sp>
      <p:sp>
        <p:nvSpPr>
          <p:cNvPr id="239629" name="Text Box 1037"/>
          <p:cNvSpPr txBox="1">
            <a:spLocks noChangeArrowheads="1"/>
          </p:cNvSpPr>
          <p:nvPr/>
        </p:nvSpPr>
        <p:spPr bwMode="auto">
          <a:xfrm>
            <a:off x="517525" y="5942013"/>
            <a:ext cx="31067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31759" name="Text Box 1038"/>
          <p:cNvSpPr txBox="1">
            <a:spLocks noChangeArrowheads="1"/>
          </p:cNvSpPr>
          <p:nvPr/>
        </p:nvSpPr>
        <p:spPr bwMode="auto">
          <a:xfrm>
            <a:off x="1427163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9631" name="Line 1039"/>
          <p:cNvSpPr>
            <a:spLocks noChangeShapeType="1"/>
          </p:cNvSpPr>
          <p:nvPr/>
        </p:nvSpPr>
        <p:spPr bwMode="auto">
          <a:xfrm>
            <a:off x="1449388" y="2214563"/>
            <a:ext cx="0" cy="5238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9632" name="Line 1040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9633" name="Line 1041"/>
          <p:cNvSpPr>
            <a:spLocks noChangeShapeType="1"/>
          </p:cNvSpPr>
          <p:nvPr/>
        </p:nvSpPr>
        <p:spPr bwMode="auto">
          <a:xfrm>
            <a:off x="7315200" y="4191000"/>
            <a:ext cx="0" cy="45243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9634" name="Line 1042"/>
          <p:cNvSpPr>
            <a:spLocks noChangeShapeType="1"/>
          </p:cNvSpPr>
          <p:nvPr/>
        </p:nvSpPr>
        <p:spPr bwMode="auto">
          <a:xfrm>
            <a:off x="7315200" y="5262563"/>
            <a:ext cx="0" cy="67945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cxnSp>
        <p:nvCxnSpPr>
          <p:cNvPr id="239635" name="AutoShape 1043"/>
          <p:cNvCxnSpPr>
            <a:cxnSpLocks noChangeShapeType="1"/>
          </p:cNvCxnSpPr>
          <p:nvPr/>
        </p:nvCxnSpPr>
        <p:spPr bwMode="auto">
          <a:xfrm>
            <a:off x="4427538" y="1268413"/>
            <a:ext cx="1728787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9636" name="AutoShape 1044"/>
          <p:cNvCxnSpPr>
            <a:cxnSpLocks noChangeShapeType="1"/>
          </p:cNvCxnSpPr>
          <p:nvPr/>
        </p:nvCxnSpPr>
        <p:spPr bwMode="auto">
          <a:xfrm>
            <a:off x="3733800" y="19812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9637" name="AutoShape 1045"/>
          <p:cNvCxnSpPr>
            <a:cxnSpLocks noChangeShapeType="1"/>
          </p:cNvCxnSpPr>
          <p:nvPr/>
        </p:nvCxnSpPr>
        <p:spPr bwMode="auto">
          <a:xfrm>
            <a:off x="3733800" y="29718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9638" name="AutoShape 1046"/>
          <p:cNvCxnSpPr>
            <a:cxnSpLocks noChangeShapeType="1"/>
          </p:cNvCxnSpPr>
          <p:nvPr/>
        </p:nvCxnSpPr>
        <p:spPr bwMode="auto">
          <a:xfrm>
            <a:off x="4114800" y="4038600"/>
            <a:ext cx="1295400" cy="1588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9639" name="AutoShape 1047"/>
          <p:cNvCxnSpPr>
            <a:cxnSpLocks noChangeShapeType="1"/>
          </p:cNvCxnSpPr>
          <p:nvPr/>
        </p:nvCxnSpPr>
        <p:spPr bwMode="auto">
          <a:xfrm>
            <a:off x="42672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239640" name="AutoShape 1048"/>
          <p:cNvCxnSpPr>
            <a:cxnSpLocks noChangeShapeType="1"/>
          </p:cNvCxnSpPr>
          <p:nvPr/>
        </p:nvCxnSpPr>
        <p:spPr bwMode="auto">
          <a:xfrm>
            <a:off x="4267200" y="62484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pic>
        <p:nvPicPr>
          <p:cNvPr id="31770" name="Picture 1049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71" name="Rectangle 14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1772" name="Rectangle 15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sz="1200"/>
          </a:p>
        </p:txBody>
      </p:sp>
      <p:sp>
        <p:nvSpPr>
          <p:cNvPr id="136208" name="Line 16"/>
          <p:cNvSpPr>
            <a:spLocks noChangeShapeType="1"/>
          </p:cNvSpPr>
          <p:nvPr/>
        </p:nvSpPr>
        <p:spPr bwMode="auto">
          <a:xfrm>
            <a:off x="1476375" y="4221163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6209" name="Line 17"/>
          <p:cNvSpPr>
            <a:spLocks noChangeShapeType="1"/>
          </p:cNvSpPr>
          <p:nvPr/>
        </p:nvSpPr>
        <p:spPr bwMode="auto">
          <a:xfrm>
            <a:off x="1476375" y="537368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6210" name="Line 18"/>
          <p:cNvSpPr>
            <a:spLocks noChangeShapeType="1"/>
          </p:cNvSpPr>
          <p:nvPr/>
        </p:nvSpPr>
        <p:spPr bwMode="auto">
          <a:xfrm>
            <a:off x="7451725" y="1341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6211" name="Line 19"/>
          <p:cNvSpPr>
            <a:spLocks noChangeShapeType="1"/>
          </p:cNvSpPr>
          <p:nvPr/>
        </p:nvSpPr>
        <p:spPr bwMode="auto">
          <a:xfrm>
            <a:off x="7380288" y="3213100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36212" name="Line 20"/>
          <p:cNvSpPr>
            <a:spLocks noChangeShapeType="1"/>
          </p:cNvSpPr>
          <p:nvPr/>
        </p:nvSpPr>
        <p:spPr bwMode="auto">
          <a:xfrm>
            <a:off x="7380288" y="22050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 autoUpdateAnimBg="0"/>
      <p:bldP spid="239619" grpId="0" autoUpdateAnimBg="0"/>
      <p:bldP spid="239620" grpId="0" autoUpdateAnimBg="0"/>
      <p:bldP spid="239621" grpId="0" autoUpdateAnimBg="0"/>
      <p:bldP spid="239622" grpId="0" autoUpdateAnimBg="0"/>
      <p:bldP spid="239623" grpId="0" autoUpdateAnimBg="0"/>
      <p:bldP spid="239624" grpId="0" autoUpdateAnimBg="0"/>
      <p:bldP spid="239625" grpId="0" autoUpdateAnimBg="0"/>
      <p:bldP spid="239626" grpId="0" autoUpdateAnimBg="0"/>
      <p:bldP spid="239627" grpId="0" autoUpdateAnimBg="0"/>
      <p:bldP spid="239628" grpId="0" autoUpdateAnimBg="0"/>
      <p:bldP spid="239629" grpId="0" autoUpdateAnimBg="0"/>
      <p:bldP spid="239631" grpId="0" animBg="1"/>
      <p:bldP spid="239632" grpId="0" animBg="1"/>
      <p:bldP spid="239633" grpId="0" animBg="1"/>
      <p:bldP spid="239634" grpId="0" animBg="1"/>
      <p:bldP spid="136208" grpId="0" animBg="1"/>
      <p:bldP spid="136209" grpId="0" animBg="1"/>
      <p:bldP spid="136210" grpId="0" animBg="1"/>
      <p:bldP spid="136211" grpId="0" animBg="1"/>
      <p:bldP spid="1362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00D0FB-A43F-4CAB-8CDC-6AC5FD9C4D4C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1420813" y="1214438"/>
            <a:ext cx="61896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Fases generales de todo programa de evaluación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1498600" y="2513013"/>
            <a:ext cx="63706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1574800" y="3500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0645" name="Text Box 5"/>
          <p:cNvSpPr txBox="1">
            <a:spLocks noChangeArrowheads="1"/>
          </p:cNvSpPr>
          <p:nvPr/>
        </p:nvSpPr>
        <p:spPr bwMode="auto">
          <a:xfrm>
            <a:off x="1371600" y="4346575"/>
            <a:ext cx="513715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Valoración; Toma de decisiones; </a:t>
            </a:r>
          </a:p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Utilidad de los resultados de la evaluación</a:t>
            </a:r>
          </a:p>
        </p:txBody>
      </p:sp>
      <p:pic>
        <p:nvPicPr>
          <p:cNvPr id="32775" name="Picture 6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2777" name="Rectangle 16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autoUpdateAnimBg="0"/>
      <p:bldP spid="240644" grpId="0" autoUpdateAnimBg="0"/>
      <p:bldP spid="24064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C5EAF52-B58B-49BC-947A-DBC76F0A9929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3419475" y="476250"/>
            <a:ext cx="3479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3706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965200" y="2894013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947738" y="5024438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990600" y="1833563"/>
            <a:ext cx="7848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del volumen y características esenciales del problema de “intervención” a solucionar. 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del tipo de  necesidad (normativa, percibida, expresada,...)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990600" y="3500438"/>
            <a:ext cx="4597400" cy="11271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Datos secundarios: Análisis de documentos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Encuesta a los potenciales usuarios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 en profundidad a implicados y expertos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Técnicas de grupo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990600" y="5561013"/>
            <a:ext cx="6292850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necesidades registradas en función de definición previa</a:t>
            </a: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 (por ejemplo: pertinencia de un programa promoción de la salud)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3804" name="Picture 12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5" name="Rectangle 3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3806" name="Rectangle 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 autoUpdateAnimBg="0"/>
      <p:bldP spid="136198" grpId="0" autoUpdateAnimBg="0"/>
      <p:bldP spid="136199" grpId="0" autoUpdateAnimBg="0"/>
      <p:bldP spid="136200" grpId="0" autoUpdateAnimBg="0"/>
      <p:bldP spid="136202" grpId="0" autoUpdateAnimBg="0"/>
      <p:bldP spid="13620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81FF30-4CC8-424E-B96E-AADA2763DDF5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2411413" y="476250"/>
            <a:ext cx="31369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34820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2692" name="Text Box 4"/>
          <p:cNvSpPr txBox="1">
            <a:spLocks noChangeArrowheads="1"/>
          </p:cNvSpPr>
          <p:nvPr/>
        </p:nvSpPr>
        <p:spPr bwMode="auto">
          <a:xfrm>
            <a:off x="1331913" y="1125538"/>
            <a:ext cx="63706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2693" name="Text Box 5"/>
          <p:cNvSpPr txBox="1">
            <a:spLocks noChangeArrowheads="1"/>
          </p:cNvSpPr>
          <p:nvPr/>
        </p:nvSpPr>
        <p:spPr bwMode="auto">
          <a:xfrm>
            <a:off x="965200" y="2894013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2694" name="Text Box 6"/>
          <p:cNvSpPr txBox="1">
            <a:spLocks noChangeArrowheads="1"/>
          </p:cNvSpPr>
          <p:nvPr/>
        </p:nvSpPr>
        <p:spPr bwMode="auto">
          <a:xfrm>
            <a:off x="947738" y="488156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2695" name="Text Box 7"/>
          <p:cNvSpPr txBox="1">
            <a:spLocks noChangeArrowheads="1"/>
          </p:cNvSpPr>
          <p:nvPr/>
        </p:nvSpPr>
        <p:spPr bwMode="auto">
          <a:xfrm>
            <a:off x="990600" y="1833563"/>
            <a:ext cx="7848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de objetivos y conceptualización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específica de objetivos, medibles/operativos, identificables, expresados temporalmente.</a:t>
            </a:r>
          </a:p>
        </p:txBody>
      </p:sp>
      <p:sp>
        <p:nvSpPr>
          <p:cNvPr id="34825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2697" name="Text Box 9"/>
          <p:cNvSpPr txBox="1">
            <a:spLocks noChangeArrowheads="1"/>
          </p:cNvSpPr>
          <p:nvPr/>
        </p:nvSpPr>
        <p:spPr bwMode="auto">
          <a:xfrm>
            <a:off x="990600" y="3500438"/>
            <a:ext cx="583565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documental de la bibliografía existente.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Estudio de posibles problemas, sus causas y posibles soluciones </a:t>
            </a: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(realización de simulaciones si es posible).</a:t>
            </a:r>
          </a:p>
        </p:txBody>
      </p:sp>
      <p:sp>
        <p:nvSpPr>
          <p:cNvPr id="242698" name="Text Box 10"/>
          <p:cNvSpPr txBox="1">
            <a:spLocks noChangeArrowheads="1"/>
          </p:cNvSpPr>
          <p:nvPr/>
        </p:nvSpPr>
        <p:spPr bwMode="auto">
          <a:xfrm>
            <a:off x="976313" y="5405438"/>
            <a:ext cx="8167687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la suficiencia del objetivo en función del contexto de intervención y bibliografía existentes.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4828" name="Picture 11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9" name="Rectangle 3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4830" name="Rectangle 5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2" grpId="0" autoUpdateAnimBg="0"/>
      <p:bldP spid="242693" grpId="0" autoUpdateAnimBg="0"/>
      <p:bldP spid="242694" grpId="0" autoUpdateAnimBg="0"/>
      <p:bldP spid="242695" grpId="0" autoUpdateAnimBg="0"/>
      <p:bldP spid="242697" grpId="0" autoUpdateAnimBg="0"/>
      <p:bldP spid="24269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227FF6-F492-4815-9A59-3B84A6106FFD}" type="slidenum">
              <a:rPr lang="es-ES" smtClean="0"/>
              <a:pPr/>
              <a:t>17</a:t>
            </a:fld>
            <a:endParaRPr lang="es-ES" smtClean="0"/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1692275" y="404813"/>
            <a:ext cx="28940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3716" name="Text Box 4"/>
          <p:cNvSpPr txBox="1">
            <a:spLocks noChangeArrowheads="1"/>
          </p:cNvSpPr>
          <p:nvPr/>
        </p:nvSpPr>
        <p:spPr bwMode="auto">
          <a:xfrm>
            <a:off x="1331913" y="1125538"/>
            <a:ext cx="63706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3717" name="Text Box 5"/>
          <p:cNvSpPr txBox="1">
            <a:spLocks noChangeArrowheads="1"/>
          </p:cNvSpPr>
          <p:nvPr/>
        </p:nvSpPr>
        <p:spPr bwMode="auto">
          <a:xfrm>
            <a:off x="900113" y="2636838"/>
            <a:ext cx="627221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3718" name="Text Box 6"/>
          <p:cNvSpPr txBox="1">
            <a:spLocks noChangeArrowheads="1"/>
          </p:cNvSpPr>
          <p:nvPr/>
        </p:nvSpPr>
        <p:spPr bwMode="auto">
          <a:xfrm>
            <a:off x="971550" y="4149725"/>
            <a:ext cx="17748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3719" name="Text Box 7"/>
          <p:cNvSpPr txBox="1">
            <a:spLocks noChangeArrowheads="1"/>
          </p:cNvSpPr>
          <p:nvPr/>
        </p:nvSpPr>
        <p:spPr bwMode="auto">
          <a:xfrm>
            <a:off x="990600" y="1833563"/>
            <a:ext cx="7848600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la formulación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Estudio de su coherencia interna.</a:t>
            </a:r>
          </a:p>
        </p:txBody>
      </p:sp>
      <p:sp>
        <p:nvSpPr>
          <p:cNvPr id="35849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3721" name="Text Box 9"/>
          <p:cNvSpPr txBox="1">
            <a:spLocks noChangeArrowheads="1"/>
          </p:cNvSpPr>
          <p:nvPr/>
        </p:nvSpPr>
        <p:spPr bwMode="auto">
          <a:xfrm>
            <a:off x="971550" y="3284538"/>
            <a:ext cx="4430713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documental de la bibliografía existente.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Entrevistas y cuestionarios a implicados.</a:t>
            </a:r>
          </a:p>
        </p:txBody>
      </p:sp>
      <p:sp>
        <p:nvSpPr>
          <p:cNvPr id="243722" name="Text Box 10"/>
          <p:cNvSpPr txBox="1">
            <a:spLocks noChangeArrowheads="1"/>
          </p:cNvSpPr>
          <p:nvPr/>
        </p:nvSpPr>
        <p:spPr bwMode="auto">
          <a:xfrm>
            <a:off x="976313" y="4652963"/>
            <a:ext cx="8167687" cy="19034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la coherencia interna del programa: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Medios humanos y materiales necesarios.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Acciones a desempeñar.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Usuarios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Tiempo / Calendarización.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Momentos de registro.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Particularidades de la intervención.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5852" name="Picture 11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5854" name="Rectangle 1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6" grpId="0" autoUpdateAnimBg="0"/>
      <p:bldP spid="243717" grpId="0" autoUpdateAnimBg="0"/>
      <p:bldP spid="243718" grpId="0" autoUpdateAnimBg="0"/>
      <p:bldP spid="243719" grpId="0" autoUpdateAnimBg="0"/>
      <p:bldP spid="243721" grpId="0" autoUpdateAnimBg="0"/>
      <p:bldP spid="2437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7E4CB0-96E7-4B1B-852F-6D5BF8FFA577}" type="slidenum">
              <a:rPr lang="es-ES" smtClean="0"/>
              <a:pPr/>
              <a:t>18</a:t>
            </a:fld>
            <a:endParaRPr lang="es-ES" smtClean="0"/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2339975" y="0"/>
            <a:ext cx="43116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la implementación</a:t>
            </a:r>
          </a:p>
        </p:txBody>
      </p:sp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4740" name="Text Box 4"/>
          <p:cNvSpPr txBox="1">
            <a:spLocks noChangeArrowheads="1"/>
          </p:cNvSpPr>
          <p:nvPr/>
        </p:nvSpPr>
        <p:spPr bwMode="auto">
          <a:xfrm>
            <a:off x="1547813" y="549275"/>
            <a:ext cx="63706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4741" name="Text Box 5"/>
          <p:cNvSpPr txBox="1">
            <a:spLocks noChangeArrowheads="1"/>
          </p:cNvSpPr>
          <p:nvPr/>
        </p:nvSpPr>
        <p:spPr bwMode="auto">
          <a:xfrm>
            <a:off x="889000" y="1595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4742" name="Text Box 6"/>
          <p:cNvSpPr txBox="1">
            <a:spLocks noChangeArrowheads="1"/>
          </p:cNvSpPr>
          <p:nvPr/>
        </p:nvSpPr>
        <p:spPr bwMode="auto">
          <a:xfrm>
            <a:off x="947738" y="365601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4743" name="Text Box 7"/>
          <p:cNvSpPr txBox="1">
            <a:spLocks noChangeArrowheads="1"/>
          </p:cNvSpPr>
          <p:nvPr/>
        </p:nvSpPr>
        <p:spPr bwMode="auto">
          <a:xfrm>
            <a:off x="1619250" y="1125538"/>
            <a:ext cx="7848600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si la aplicación del  programa se ajusta a lo diseñado.</a:t>
            </a:r>
          </a:p>
        </p:txBody>
      </p:sp>
      <p:sp>
        <p:nvSpPr>
          <p:cNvPr id="36873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4745" name="Text Box 9"/>
          <p:cNvSpPr txBox="1">
            <a:spLocks noChangeArrowheads="1"/>
          </p:cNvSpPr>
          <p:nvPr/>
        </p:nvSpPr>
        <p:spPr bwMode="auto">
          <a:xfrm>
            <a:off x="990600" y="2132013"/>
            <a:ext cx="7281863" cy="11271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Sistemas de registro de datos estandarizados: fichas, autoinformes,  historiales, ...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Entrevistas y cuestionarios  a implicados.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Registros observacionales.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Grupos de discusión.</a:t>
            </a:r>
          </a:p>
        </p:txBody>
      </p:sp>
      <p:sp>
        <p:nvSpPr>
          <p:cNvPr id="244746" name="Text Box 10"/>
          <p:cNvSpPr txBox="1">
            <a:spLocks noChangeArrowheads="1"/>
          </p:cNvSpPr>
          <p:nvPr/>
        </p:nvSpPr>
        <p:spPr bwMode="auto">
          <a:xfrm>
            <a:off x="976313" y="4191000"/>
            <a:ext cx="8167687" cy="25130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del grado de implementación del programa de intervención  diseñado.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posible discrepancia entre lo diseñado y ejecutado respeto a:</a:t>
            </a:r>
          </a:p>
          <a:p>
            <a:pPr eaLnBrk="0" hangingPunct="0">
              <a:buFontTx/>
              <a:buChar char="•"/>
            </a:pPr>
            <a:endParaRPr lang="es-ES_tradnl" sz="17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Medios humanos y materiales.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Intervenciones desempeñadas. 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Usuarios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Tiempo / Calendarización de las intervenciones.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Momentos de registro.</a:t>
            </a:r>
          </a:p>
          <a:p>
            <a:pPr eaLnBrk="0" hangingPunct="0">
              <a:buFontTx/>
              <a:buChar char="•"/>
            </a:pP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6876" name="Picture 12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7" name="Rectangle 103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6878" name="Rectangle 1033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40" grpId="0" autoUpdateAnimBg="0"/>
      <p:bldP spid="244741" grpId="0" autoUpdateAnimBg="0"/>
      <p:bldP spid="244742" grpId="0" autoUpdateAnimBg="0"/>
      <p:bldP spid="244743" grpId="0" autoUpdateAnimBg="0"/>
      <p:bldP spid="244745" grpId="0" autoUpdateAnimBg="0"/>
      <p:bldP spid="24474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4AA98F-8211-4CCD-BB67-CF551CB53E3A}" type="slidenum">
              <a:rPr lang="es-ES" smtClean="0"/>
              <a:pPr/>
              <a:t>19</a:t>
            </a:fld>
            <a:endParaRPr lang="es-ES" smtClean="0"/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1908175" y="0"/>
            <a:ext cx="330041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5764" name="Text Box 4"/>
          <p:cNvSpPr txBox="1">
            <a:spLocks noChangeArrowheads="1"/>
          </p:cNvSpPr>
          <p:nvPr/>
        </p:nvSpPr>
        <p:spPr bwMode="auto">
          <a:xfrm>
            <a:off x="1763713" y="549275"/>
            <a:ext cx="63706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5765" name="Text Box 5"/>
          <p:cNvSpPr txBox="1">
            <a:spLocks noChangeArrowheads="1"/>
          </p:cNvSpPr>
          <p:nvPr/>
        </p:nvSpPr>
        <p:spPr bwMode="auto">
          <a:xfrm>
            <a:off x="889000" y="1595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5766" name="Text Box 6"/>
          <p:cNvSpPr txBox="1">
            <a:spLocks noChangeArrowheads="1"/>
          </p:cNvSpPr>
          <p:nvPr/>
        </p:nvSpPr>
        <p:spPr bwMode="auto">
          <a:xfrm>
            <a:off x="947738" y="365601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5767" name="Text Box 7"/>
          <p:cNvSpPr txBox="1">
            <a:spLocks noChangeArrowheads="1"/>
          </p:cNvSpPr>
          <p:nvPr/>
        </p:nvSpPr>
        <p:spPr bwMode="auto">
          <a:xfrm>
            <a:off x="1547813" y="1125538"/>
            <a:ext cx="7848600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los efectos del programa en la población destinataria.</a:t>
            </a:r>
          </a:p>
        </p:txBody>
      </p:sp>
      <p:sp>
        <p:nvSpPr>
          <p:cNvPr id="37897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5769" name="Text Box 9"/>
          <p:cNvSpPr txBox="1">
            <a:spLocks noChangeArrowheads="1"/>
          </p:cNvSpPr>
          <p:nvPr/>
        </p:nvSpPr>
        <p:spPr bwMode="auto">
          <a:xfrm>
            <a:off x="990600" y="2132013"/>
            <a:ext cx="7086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El estudio de efecto implica usualmente comparaciones entre grupo de control y experimental (uso de técnicas que controlen variables extrañas).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Uso de diseños cuasi-experimentales.</a:t>
            </a:r>
          </a:p>
        </p:txBody>
      </p:sp>
      <p:sp>
        <p:nvSpPr>
          <p:cNvPr id="245770" name="Text Box 10"/>
          <p:cNvSpPr txBox="1">
            <a:spLocks noChangeArrowheads="1"/>
          </p:cNvSpPr>
          <p:nvPr/>
        </p:nvSpPr>
        <p:spPr bwMode="auto">
          <a:xfrm>
            <a:off x="976313" y="4191000"/>
            <a:ext cx="8167687" cy="1477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resultados en  función del grado de cumplimiento de objetivos.</a:t>
            </a: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Por ejemplo:</a:t>
            </a:r>
          </a:p>
          <a:p>
            <a:pPr eaLnBrk="0" hangingPunct="0"/>
            <a:endParaRPr lang="es-ES_tradnl" sz="17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Eficacia, efectividad. Y eficiencia</a:t>
            </a:r>
          </a:p>
        </p:txBody>
      </p:sp>
      <p:pic>
        <p:nvPicPr>
          <p:cNvPr id="37900" name="Picture 11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1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902" name="Rectangle 1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4" grpId="0" autoUpdateAnimBg="0"/>
      <p:bldP spid="245765" grpId="0" autoUpdateAnimBg="0"/>
      <p:bldP spid="245766" grpId="0" autoUpdateAnimBg="0"/>
      <p:bldP spid="245767" grpId="0" autoUpdateAnimBg="0"/>
      <p:bldP spid="245769" grpId="0" autoUpdateAnimBg="0"/>
      <p:bldP spid="24577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6548E1A-170E-4E5C-BF74-31E6447DBF87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246786" name="Text Box 2"/>
          <p:cNvSpPr txBox="1">
            <a:spLocks noChangeArrowheads="1"/>
          </p:cNvSpPr>
          <p:nvPr/>
        </p:nvSpPr>
        <p:spPr bwMode="auto">
          <a:xfrm>
            <a:off x="628650" y="2513013"/>
            <a:ext cx="199390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  </a:t>
            </a:r>
          </a:p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sumativa</a:t>
            </a:r>
            <a:r>
              <a:rPr lang="es-ES_tradnl" sz="27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6787" name="Line 3"/>
          <p:cNvSpPr>
            <a:spLocks noChangeShapeType="1"/>
          </p:cNvSpPr>
          <p:nvPr/>
        </p:nvSpPr>
        <p:spPr bwMode="auto">
          <a:xfrm>
            <a:off x="3429000" y="3119438"/>
            <a:ext cx="2211388" cy="0"/>
          </a:xfrm>
          <a:prstGeom prst="line">
            <a:avLst/>
          </a:prstGeom>
          <a:noFill/>
          <a:ln w="57150">
            <a:solidFill>
              <a:srgbClr val="99FF33"/>
            </a:solidFill>
            <a:round/>
            <a:headEnd type="triangl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46788" name="Text Box 4"/>
          <p:cNvSpPr txBox="1">
            <a:spLocks noChangeArrowheads="1"/>
          </p:cNvSpPr>
          <p:nvPr/>
        </p:nvSpPr>
        <p:spPr bwMode="auto">
          <a:xfrm>
            <a:off x="6302375" y="2595563"/>
            <a:ext cx="182245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formativa</a:t>
            </a:r>
          </a:p>
        </p:txBody>
      </p:sp>
      <p:pic>
        <p:nvPicPr>
          <p:cNvPr id="38918" name="Picture 5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Rectangle 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920" name="Rectangle 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86" grpId="0" autoUpdateAnimBg="0"/>
      <p:bldP spid="246787" grpId="0" animBg="1"/>
      <p:bldP spid="24678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117C22-8BA6-4838-B1C5-7A25FEF376D2}" type="slidenum">
              <a:rPr lang="es-ES" smtClean="0"/>
              <a:pPr/>
              <a:t>21</a:t>
            </a:fld>
            <a:endParaRPr lang="es-ES" smtClean="0"/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1692275" y="549275"/>
            <a:ext cx="2435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generales en 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programación</a:t>
            </a:r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73025" y="1679575"/>
            <a:ext cx="37909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39941" name="Text Box 4"/>
          <p:cNvSpPr txBox="1">
            <a:spLocks noChangeArrowheads="1"/>
          </p:cNvSpPr>
          <p:nvPr/>
        </p:nvSpPr>
        <p:spPr bwMode="auto">
          <a:xfrm>
            <a:off x="290513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39942" name="Text Box 5"/>
          <p:cNvSpPr txBox="1">
            <a:spLocks noChangeArrowheads="1"/>
          </p:cNvSpPr>
          <p:nvPr/>
        </p:nvSpPr>
        <p:spPr bwMode="auto">
          <a:xfrm>
            <a:off x="125413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39943" name="Text Box 6"/>
          <p:cNvSpPr txBox="1">
            <a:spLocks noChangeArrowheads="1"/>
          </p:cNvSpPr>
          <p:nvPr/>
        </p:nvSpPr>
        <p:spPr bwMode="auto">
          <a:xfrm>
            <a:off x="419100" y="4572000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39944" name="Text Box 7"/>
          <p:cNvSpPr txBox="1">
            <a:spLocks noChangeArrowheads="1"/>
          </p:cNvSpPr>
          <p:nvPr/>
        </p:nvSpPr>
        <p:spPr bwMode="auto">
          <a:xfrm>
            <a:off x="788988" y="5942013"/>
            <a:ext cx="1468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39945" name="Text Box 8"/>
          <p:cNvSpPr txBox="1">
            <a:spLocks noChangeArrowheads="1"/>
          </p:cNvSpPr>
          <p:nvPr/>
        </p:nvSpPr>
        <p:spPr bwMode="auto">
          <a:xfrm>
            <a:off x="6605588" y="692150"/>
            <a:ext cx="2538412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Tipos de evaluación</a:t>
            </a:r>
          </a:p>
        </p:txBody>
      </p:sp>
      <p:sp>
        <p:nvSpPr>
          <p:cNvPr id="39946" name="Text Box 9"/>
          <p:cNvSpPr txBox="1">
            <a:spLocks noChangeArrowheads="1"/>
          </p:cNvSpPr>
          <p:nvPr/>
        </p:nvSpPr>
        <p:spPr bwMode="auto">
          <a:xfrm>
            <a:off x="5761038" y="1751013"/>
            <a:ext cx="33194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39947" name="Text Box 10"/>
          <p:cNvSpPr txBox="1">
            <a:spLocks noChangeArrowheads="1"/>
          </p:cNvSpPr>
          <p:nvPr/>
        </p:nvSpPr>
        <p:spPr bwMode="auto">
          <a:xfrm>
            <a:off x="5849938" y="2738438"/>
            <a:ext cx="2992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39948" name="Text Box 11"/>
          <p:cNvSpPr txBox="1">
            <a:spLocks noChangeArrowheads="1"/>
          </p:cNvSpPr>
          <p:nvPr/>
        </p:nvSpPr>
        <p:spPr bwMode="auto">
          <a:xfrm>
            <a:off x="5919788" y="3656013"/>
            <a:ext cx="27654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39949" name="Text Box 12"/>
          <p:cNvSpPr txBox="1">
            <a:spLocks noChangeArrowheads="1"/>
          </p:cNvSpPr>
          <p:nvPr/>
        </p:nvSpPr>
        <p:spPr bwMode="auto">
          <a:xfrm>
            <a:off x="5549900" y="4572000"/>
            <a:ext cx="3324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Ev.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intervención </a:t>
            </a:r>
          </a:p>
        </p:txBody>
      </p:sp>
      <p:sp>
        <p:nvSpPr>
          <p:cNvPr id="39950" name="Text Box 13"/>
          <p:cNvSpPr txBox="1">
            <a:spLocks noChangeArrowheads="1"/>
          </p:cNvSpPr>
          <p:nvPr/>
        </p:nvSpPr>
        <p:spPr bwMode="auto">
          <a:xfrm>
            <a:off x="5638800" y="5943600"/>
            <a:ext cx="3106738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39951" name="Text Box 14"/>
          <p:cNvSpPr txBox="1">
            <a:spLocks noChangeArrowheads="1"/>
          </p:cNvSpPr>
          <p:nvPr/>
        </p:nvSpPr>
        <p:spPr bwMode="auto">
          <a:xfrm>
            <a:off x="1447800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9952" name="Line 15"/>
          <p:cNvSpPr>
            <a:spLocks noChangeShapeType="1"/>
          </p:cNvSpPr>
          <p:nvPr/>
        </p:nvSpPr>
        <p:spPr bwMode="auto">
          <a:xfrm>
            <a:off x="1449388" y="2060575"/>
            <a:ext cx="0" cy="53498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53" name="Line 16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54" name="Line 17"/>
          <p:cNvSpPr>
            <a:spLocks noChangeShapeType="1"/>
          </p:cNvSpPr>
          <p:nvPr/>
        </p:nvSpPr>
        <p:spPr bwMode="auto">
          <a:xfrm>
            <a:off x="1449388" y="4119563"/>
            <a:ext cx="0" cy="452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55" name="Line 18"/>
          <p:cNvSpPr>
            <a:spLocks noChangeShapeType="1"/>
          </p:cNvSpPr>
          <p:nvPr/>
        </p:nvSpPr>
        <p:spPr bwMode="auto">
          <a:xfrm>
            <a:off x="1449388" y="5108575"/>
            <a:ext cx="0" cy="677863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cxnSp>
        <p:nvCxnSpPr>
          <p:cNvPr id="39956" name="AutoShape 19"/>
          <p:cNvCxnSpPr>
            <a:cxnSpLocks noChangeShapeType="1"/>
          </p:cNvCxnSpPr>
          <p:nvPr/>
        </p:nvCxnSpPr>
        <p:spPr bwMode="auto">
          <a:xfrm>
            <a:off x="4500563" y="908050"/>
            <a:ext cx="19050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39957" name="AutoShape 20"/>
          <p:cNvCxnSpPr>
            <a:cxnSpLocks noChangeShapeType="1"/>
          </p:cNvCxnSpPr>
          <p:nvPr/>
        </p:nvCxnSpPr>
        <p:spPr bwMode="auto">
          <a:xfrm>
            <a:off x="3657600" y="19812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39958" name="AutoShape 21"/>
          <p:cNvCxnSpPr>
            <a:cxnSpLocks noChangeShapeType="1"/>
          </p:cNvCxnSpPr>
          <p:nvPr/>
        </p:nvCxnSpPr>
        <p:spPr bwMode="auto">
          <a:xfrm>
            <a:off x="3657600" y="29718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39959" name="AutoShape 22"/>
          <p:cNvCxnSpPr>
            <a:cxnSpLocks noChangeShapeType="1"/>
          </p:cNvCxnSpPr>
          <p:nvPr/>
        </p:nvCxnSpPr>
        <p:spPr bwMode="auto">
          <a:xfrm>
            <a:off x="3505200" y="39624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39960" name="AutoShape 23"/>
          <p:cNvCxnSpPr>
            <a:cxnSpLocks noChangeShapeType="1"/>
          </p:cNvCxnSpPr>
          <p:nvPr/>
        </p:nvCxnSpPr>
        <p:spPr bwMode="auto">
          <a:xfrm>
            <a:off x="33528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cxnSp>
        <p:nvCxnSpPr>
          <p:cNvPr id="39961" name="AutoShape 24"/>
          <p:cNvCxnSpPr>
            <a:cxnSpLocks noChangeShapeType="1"/>
          </p:cNvCxnSpPr>
          <p:nvPr/>
        </p:nvCxnSpPr>
        <p:spPr bwMode="auto">
          <a:xfrm>
            <a:off x="3505200" y="61722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</p:spPr>
      </p:cxnSp>
      <p:sp>
        <p:nvSpPr>
          <p:cNvPr id="253977" name="Rectangle 25"/>
          <p:cNvSpPr>
            <a:spLocks noChangeArrowheads="1"/>
          </p:cNvSpPr>
          <p:nvPr/>
        </p:nvSpPr>
        <p:spPr bwMode="auto">
          <a:xfrm>
            <a:off x="5486400" y="1679575"/>
            <a:ext cx="3582988" cy="4035425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53978" name="Text Box 26"/>
          <p:cNvSpPr txBox="1">
            <a:spLocks noChangeArrowheads="1"/>
          </p:cNvSpPr>
          <p:nvPr/>
        </p:nvSpPr>
        <p:spPr bwMode="auto">
          <a:xfrm>
            <a:off x="4800600" y="1676400"/>
            <a:ext cx="381000" cy="386080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E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U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B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9964" name="Picture 2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65" name="Rectangle 2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966" name="Rectangle 3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77" grpId="0" animBg="1"/>
      <p:bldP spid="253978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ECC0B1-A784-423F-A321-33348DCA5B06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1960563" y="333375"/>
            <a:ext cx="4670425" cy="503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 de la evaluabilidad</a:t>
            </a:r>
            <a:endParaRPr lang="es-ES_tradnl" sz="23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4979" name="Text Box 3"/>
          <p:cNvSpPr txBox="1">
            <a:spLocks noChangeArrowheads="1"/>
          </p:cNvSpPr>
          <p:nvPr/>
        </p:nvSpPr>
        <p:spPr bwMode="auto">
          <a:xfrm>
            <a:off x="1979613" y="981075"/>
            <a:ext cx="665638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Evaluación resumen de todos los anteriores tipos de evaluación</a:t>
            </a:r>
          </a:p>
        </p:txBody>
      </p:sp>
      <p:sp>
        <p:nvSpPr>
          <p:cNvPr id="254980" name="Text Box 4"/>
          <p:cNvSpPr txBox="1">
            <a:spLocks noChangeArrowheads="1"/>
          </p:cNvSpPr>
          <p:nvPr/>
        </p:nvSpPr>
        <p:spPr bwMode="auto">
          <a:xfrm>
            <a:off x="1166813" y="1595438"/>
            <a:ext cx="116363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Objetivo:</a:t>
            </a:r>
          </a:p>
        </p:txBody>
      </p:sp>
      <p:sp>
        <p:nvSpPr>
          <p:cNvPr id="254981" name="Text Box 5"/>
          <p:cNvSpPr txBox="1">
            <a:spLocks noChangeArrowheads="1"/>
          </p:cNvSpPr>
          <p:nvPr/>
        </p:nvSpPr>
        <p:spPr bwMode="auto">
          <a:xfrm>
            <a:off x="1295400" y="2214563"/>
            <a:ext cx="6226175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Para que un programa pueda evaluarse debe estar planificado sistemáticamente e implementado tal y como se ha diseñado</a:t>
            </a:r>
          </a:p>
        </p:txBody>
      </p:sp>
      <p:sp>
        <p:nvSpPr>
          <p:cNvPr id="254982" name="Text Box 6"/>
          <p:cNvSpPr txBox="1">
            <a:spLocks noChangeArrowheads="1"/>
          </p:cNvSpPr>
          <p:nvPr/>
        </p:nvSpPr>
        <p:spPr bwMode="auto">
          <a:xfrm>
            <a:off x="1136650" y="3500438"/>
            <a:ext cx="28892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Optimización de recursos:</a:t>
            </a:r>
          </a:p>
        </p:txBody>
      </p:sp>
      <p:sp>
        <p:nvSpPr>
          <p:cNvPr id="254983" name="Text Box 7"/>
          <p:cNvSpPr txBox="1">
            <a:spLocks noChangeArrowheads="1"/>
          </p:cNvSpPr>
          <p:nvPr/>
        </p:nvSpPr>
        <p:spPr bwMode="auto">
          <a:xfrm>
            <a:off x="1406525" y="4881563"/>
            <a:ext cx="710406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¿Se ha diseñado adecuadamente la implementación del programa?</a:t>
            </a:r>
            <a:r>
              <a:rPr lang="es-ES_tradnl" sz="19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4984" name="Rectangle 8"/>
          <p:cNvSpPr>
            <a:spLocks noChangeArrowheads="1"/>
          </p:cNvSpPr>
          <p:nvPr/>
        </p:nvSpPr>
        <p:spPr bwMode="auto">
          <a:xfrm>
            <a:off x="1384300" y="3881438"/>
            <a:ext cx="58610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¿Están bien definidos los objetivos y efectos esperados?</a:t>
            </a:r>
          </a:p>
        </p:txBody>
      </p:sp>
      <p:sp>
        <p:nvSpPr>
          <p:cNvPr id="254985" name="Rectangle 9"/>
          <p:cNvSpPr>
            <a:spLocks noChangeArrowheads="1"/>
          </p:cNvSpPr>
          <p:nvPr/>
        </p:nvSpPr>
        <p:spPr bwMode="auto">
          <a:xfrm>
            <a:off x="1330325" y="4346575"/>
            <a:ext cx="43672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¿Tiene coherencia interna el programa?</a:t>
            </a:r>
            <a:r>
              <a:rPr lang="es-ES_tradnl" sz="19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4986" name="Text Box 10"/>
          <p:cNvSpPr txBox="1">
            <a:spLocks noChangeArrowheads="1"/>
          </p:cNvSpPr>
          <p:nvPr/>
        </p:nvSpPr>
        <p:spPr bwMode="auto">
          <a:xfrm>
            <a:off x="1325563" y="5489575"/>
            <a:ext cx="433387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¿Están de acuerdo todos los implicados?</a:t>
            </a:r>
          </a:p>
        </p:txBody>
      </p:sp>
      <p:sp>
        <p:nvSpPr>
          <p:cNvPr id="254987" name="Text Box 11"/>
          <p:cNvSpPr txBox="1">
            <a:spLocks noChangeArrowheads="1"/>
          </p:cNvSpPr>
          <p:nvPr/>
        </p:nvSpPr>
        <p:spPr bwMode="auto">
          <a:xfrm>
            <a:off x="1266825" y="6096000"/>
            <a:ext cx="44180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¿Se han consensuado todos los objetivos?</a:t>
            </a:r>
          </a:p>
        </p:txBody>
      </p:sp>
      <p:pic>
        <p:nvPicPr>
          <p:cNvPr id="40973" name="Picture 12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4" name="Rectangle 14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0975" name="Rectangle 16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9" grpId="0" autoUpdateAnimBg="0"/>
      <p:bldP spid="254980" grpId="0" autoUpdateAnimBg="0"/>
      <p:bldP spid="254981" grpId="0" autoUpdateAnimBg="0"/>
      <p:bldP spid="254982" grpId="0" autoUpdateAnimBg="0"/>
      <p:bldP spid="254983" grpId="0" autoUpdateAnimBg="0"/>
      <p:bldP spid="254984" grpId="0" autoUpdateAnimBg="0"/>
      <p:bldP spid="254985" grpId="0" autoUpdateAnimBg="0"/>
      <p:bldP spid="254986" grpId="0" autoUpdateAnimBg="0"/>
      <p:bldP spid="25498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C24B2E-F285-409A-B8BD-C0C252DCAD83}" type="slidenum">
              <a:rPr lang="es-ES" smtClean="0"/>
              <a:pPr/>
              <a:t>23</a:t>
            </a:fld>
            <a:endParaRPr lang="es-ES" smtClean="0"/>
          </a:p>
        </p:txBody>
      </p:sp>
      <p:sp>
        <p:nvSpPr>
          <p:cNvPr id="256002" name="Text Box 2"/>
          <p:cNvSpPr txBox="1">
            <a:spLocks noChangeArrowheads="1"/>
          </p:cNvSpPr>
          <p:nvPr/>
        </p:nvSpPr>
        <p:spPr bwMode="auto">
          <a:xfrm>
            <a:off x="1692275" y="476250"/>
            <a:ext cx="5484813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 potencialmente adecuado el programa para las personas que participan en él? (población)</a:t>
            </a:r>
          </a:p>
        </p:txBody>
      </p:sp>
      <p:sp>
        <p:nvSpPr>
          <p:cNvPr id="256003" name="Text Box 3"/>
          <p:cNvSpPr txBox="1">
            <a:spLocks noChangeArrowheads="1"/>
          </p:cNvSpPr>
          <p:nvPr/>
        </p:nvSpPr>
        <p:spPr bwMode="auto">
          <a:xfrm>
            <a:off x="1084263" y="1370013"/>
            <a:ext cx="6992937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¿Qué opinión tienen del programa los profesionales del área de intervención?;¿Están de acuerdo y creen que es adecuado para los objetivos a alcanzar? (profesionales)</a:t>
            </a:r>
          </a:p>
        </p:txBody>
      </p:sp>
      <p:sp>
        <p:nvSpPr>
          <p:cNvPr id="256004" name="Text Box 4"/>
          <p:cNvSpPr txBox="1">
            <a:spLocks noChangeArrowheads="1"/>
          </p:cNvSpPr>
          <p:nvPr/>
        </p:nvSpPr>
        <p:spPr bwMode="auto">
          <a:xfrm>
            <a:off x="1068388" y="2571750"/>
            <a:ext cx="6299200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¿Qué recursos han sido asignados? ¿Son suficientes?; ¿Están suficientemente detallados para su correcto uso? (recursos)</a:t>
            </a:r>
          </a:p>
        </p:txBody>
      </p:sp>
      <p:sp>
        <p:nvSpPr>
          <p:cNvPr id="256005" name="Text Box 5"/>
          <p:cNvSpPr txBox="1">
            <a:spLocks noChangeArrowheads="1"/>
          </p:cNvSpPr>
          <p:nvPr/>
        </p:nvSpPr>
        <p:spPr bwMode="auto">
          <a:xfrm>
            <a:off x="1143000" y="3798888"/>
            <a:ext cx="5562600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¿Cuál ha sido la participación en las actividades y actuaciones del programa? (actividades)</a:t>
            </a:r>
          </a:p>
        </p:txBody>
      </p:sp>
      <p:sp>
        <p:nvSpPr>
          <p:cNvPr id="256006" name="Text Box 6"/>
          <p:cNvSpPr txBox="1">
            <a:spLocks noChangeArrowheads="1"/>
          </p:cNvSpPr>
          <p:nvPr/>
        </p:nvSpPr>
        <p:spPr bwMode="auto">
          <a:xfrm>
            <a:off x="1068388" y="4727575"/>
            <a:ext cx="5789612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¿Han quedado satisfechos los usuarios con el programa?, y los profesionales,...(satisfacción)</a:t>
            </a:r>
          </a:p>
        </p:txBody>
      </p:sp>
      <p:sp>
        <p:nvSpPr>
          <p:cNvPr id="256007" name="Text Box 7"/>
          <p:cNvSpPr txBox="1">
            <a:spLocks noChangeArrowheads="1"/>
          </p:cNvSpPr>
          <p:nvPr/>
        </p:nvSpPr>
        <p:spPr bwMode="auto">
          <a:xfrm>
            <a:off x="1162050" y="5643563"/>
            <a:ext cx="690562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¿Han ocurrido imprevistos?,¿ había previsto planes alternativos?</a:t>
            </a:r>
          </a:p>
        </p:txBody>
      </p:sp>
      <p:sp>
        <p:nvSpPr>
          <p:cNvPr id="41993" name="Text Box 8"/>
          <p:cNvSpPr txBox="1">
            <a:spLocks noChangeArrowheads="1"/>
          </p:cNvSpPr>
          <p:nvPr/>
        </p:nvSpPr>
        <p:spPr bwMode="auto">
          <a:xfrm>
            <a:off x="1617663" y="6108700"/>
            <a:ext cx="1841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1900" b="1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1994" name="Picture 9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1996" name="Rectangle 13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02" grpId="0" autoUpdateAnimBg="0"/>
      <p:bldP spid="256003" grpId="0" autoUpdateAnimBg="0"/>
      <p:bldP spid="256004" grpId="0" autoUpdateAnimBg="0"/>
      <p:bldP spid="256005" grpId="0" autoUpdateAnimBg="0"/>
      <p:bldP spid="256006" grpId="0" autoUpdateAnimBg="0"/>
      <p:bldP spid="25600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DFB3BC2-B568-4BB4-A6E5-414698B854BB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337922" name="Rectangle 2"/>
          <p:cNvSpPr>
            <a:spLocks noChangeArrowheads="1"/>
          </p:cNvSpPr>
          <p:nvPr/>
        </p:nvSpPr>
        <p:spPr bwMode="auto">
          <a:xfrm>
            <a:off x="0" y="2595563"/>
            <a:ext cx="8745538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¿Qué decisión habría que tomar si el programa no cumple con los requisitos de la evaluabilidad?</a:t>
            </a:r>
          </a:p>
        </p:txBody>
      </p:sp>
      <p:pic>
        <p:nvPicPr>
          <p:cNvPr id="43012" name="Picture 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3014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0C1A0D0-57B5-4FF4-90F8-A42FA13FEF91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1619250" y="260350"/>
            <a:ext cx="752475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(Herman, Morris y Fitz-Gibbon, 1987)</a:t>
            </a: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1042988" y="1341438"/>
            <a:ext cx="1571625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44038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257030" name="Text Box 6"/>
          <p:cNvSpPr txBox="1">
            <a:spLocks noChangeArrowheads="1"/>
          </p:cNvSpPr>
          <p:nvPr/>
        </p:nvSpPr>
        <p:spPr bwMode="auto">
          <a:xfrm>
            <a:off x="457200" y="2286000"/>
            <a:ext cx="1897063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Audiencia primaria</a:t>
            </a:r>
          </a:p>
        </p:txBody>
      </p:sp>
      <p:sp>
        <p:nvSpPr>
          <p:cNvPr id="257031" name="Text Box 7"/>
          <p:cNvSpPr txBox="1">
            <a:spLocks noChangeArrowheads="1"/>
          </p:cNvSpPr>
          <p:nvPr/>
        </p:nvSpPr>
        <p:spPr bwMode="auto">
          <a:xfrm>
            <a:off x="2973388" y="2060575"/>
            <a:ext cx="2528887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Diseñadores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ejecutores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directores del programa.</a:t>
            </a:r>
          </a:p>
        </p:txBody>
      </p:sp>
      <p:sp>
        <p:nvSpPr>
          <p:cNvPr id="257032" name="Text Box 8"/>
          <p:cNvSpPr txBox="1">
            <a:spLocks noChangeArrowheads="1"/>
          </p:cNvSpPr>
          <p:nvPr/>
        </p:nvSpPr>
        <p:spPr bwMode="auto">
          <a:xfrm>
            <a:off x="6402388" y="2132013"/>
            <a:ext cx="1768475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Políticos,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intereses públicos,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financiadores</a:t>
            </a:r>
          </a:p>
        </p:txBody>
      </p:sp>
      <p:sp>
        <p:nvSpPr>
          <p:cNvPr id="257033" name="Text Box 9"/>
          <p:cNvSpPr txBox="1">
            <a:spLocks noChangeArrowheads="1"/>
          </p:cNvSpPr>
          <p:nvPr/>
        </p:nvSpPr>
        <p:spPr bwMode="auto">
          <a:xfrm>
            <a:off x="411163" y="3810000"/>
            <a:ext cx="2484437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Enfasis primario en la recogida de datos</a:t>
            </a:r>
          </a:p>
        </p:txBody>
      </p:sp>
      <p:sp>
        <p:nvSpPr>
          <p:cNvPr id="44043" name="Rectangle 10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7035" name="Text Box 11"/>
          <p:cNvSpPr txBox="1">
            <a:spLocks noChangeArrowheads="1"/>
          </p:cNvSpPr>
          <p:nvPr/>
        </p:nvSpPr>
        <p:spPr bwMode="auto">
          <a:xfrm>
            <a:off x="2967038" y="3357563"/>
            <a:ext cx="2976562" cy="180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Clarificación de objetivos; 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naturaleza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proceso/implementación.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-Microanálisis de la implementación/ejecución, Proceso/resultados.</a:t>
            </a:r>
          </a:p>
        </p:txBody>
      </p:sp>
      <p:sp>
        <p:nvSpPr>
          <p:cNvPr id="257036" name="Text Box 12"/>
          <p:cNvSpPr txBox="1">
            <a:spLocks noChangeArrowheads="1"/>
          </p:cNvSpPr>
          <p:nvPr/>
        </p:nvSpPr>
        <p:spPr bwMode="auto">
          <a:xfrm>
            <a:off x="6402388" y="3500438"/>
            <a:ext cx="2589212" cy="1314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Documentación sobre resultados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Documentación sobre ejecución.</a:t>
            </a:r>
          </a:p>
        </p:txBody>
      </p:sp>
      <p:sp>
        <p:nvSpPr>
          <p:cNvPr id="257037" name="Rectangle 13"/>
          <p:cNvSpPr>
            <a:spLocks noChangeArrowheads="1"/>
          </p:cNvSpPr>
          <p:nvPr/>
        </p:nvSpPr>
        <p:spPr bwMode="auto">
          <a:xfrm>
            <a:off x="228600" y="5561013"/>
            <a:ext cx="2686050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Rol primario de los diseñadores y ejecutores del programa</a:t>
            </a:r>
          </a:p>
        </p:txBody>
      </p:sp>
      <p:sp>
        <p:nvSpPr>
          <p:cNvPr id="257038" name="Text Box 14"/>
          <p:cNvSpPr txBox="1">
            <a:spLocks noChangeArrowheads="1"/>
          </p:cNvSpPr>
          <p:nvPr/>
        </p:nvSpPr>
        <p:spPr bwMode="auto">
          <a:xfrm>
            <a:off x="2978150" y="5619750"/>
            <a:ext cx="2035175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Colaboradores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7039" name="Text Box 15"/>
          <p:cNvSpPr txBox="1">
            <a:spLocks noChangeArrowheads="1"/>
          </p:cNvSpPr>
          <p:nvPr/>
        </p:nvSpPr>
        <p:spPr bwMode="auto">
          <a:xfrm>
            <a:off x="6049963" y="5643563"/>
            <a:ext cx="2408237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Proveedores de datos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4049" name="Line 16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4050" name="Line 17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4051" name="Line 18"/>
          <p:cNvSpPr>
            <a:spLocks noChangeShapeType="1"/>
          </p:cNvSpPr>
          <p:nvPr/>
        </p:nvSpPr>
        <p:spPr bwMode="auto">
          <a:xfrm>
            <a:off x="0" y="3119438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4052" name="Line 19"/>
          <p:cNvSpPr>
            <a:spLocks noChangeShapeType="1"/>
          </p:cNvSpPr>
          <p:nvPr/>
        </p:nvSpPr>
        <p:spPr bwMode="auto">
          <a:xfrm>
            <a:off x="0" y="5334000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4053" name="Line 21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4054" name="Line 22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44055" name="Picture 23" descr="marca-tinta-negro_150x133"/>
          <p:cNvPicPr>
            <a:picLocks noChangeAspect="1" noChangeArrowheads="1"/>
          </p:cNvPicPr>
          <p:nvPr/>
        </p:nvPicPr>
        <p:blipFill>
          <a:blip r:embed="rId2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56" name="Rectangle 2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4057" name="Rectangle 2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0" grpId="0" autoUpdateAnimBg="0"/>
      <p:bldP spid="257031" grpId="0" autoUpdateAnimBg="0"/>
      <p:bldP spid="257032" grpId="0" autoUpdateAnimBg="0"/>
      <p:bldP spid="257033" grpId="0" autoUpdateAnimBg="0"/>
      <p:bldP spid="257035" grpId="0" autoUpdateAnimBg="0"/>
      <p:bldP spid="257036" grpId="0" autoUpdateAnimBg="0"/>
      <p:bldP spid="257037" grpId="0" autoUpdateAnimBg="0"/>
      <p:bldP spid="257038" grpId="0" autoUpdateAnimBg="0"/>
      <p:bldP spid="257039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FD4242-4689-4136-B2DC-D5F67319CF76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1763713" y="333375"/>
            <a:ext cx="7380287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(Herman, Morris y Fitz-Gibbon, 1987)</a:t>
            </a:r>
          </a:p>
        </p:txBody>
      </p:sp>
      <p:sp>
        <p:nvSpPr>
          <p:cNvPr id="45060" name="Text Box 3"/>
          <p:cNvSpPr txBox="1">
            <a:spLocks noChangeArrowheads="1"/>
          </p:cNvSpPr>
          <p:nvPr/>
        </p:nvSpPr>
        <p:spPr bwMode="auto">
          <a:xfrm>
            <a:off x="1116013" y="1412875"/>
            <a:ext cx="1571625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45061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45062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338950" name="Text Box 6"/>
          <p:cNvSpPr txBox="1">
            <a:spLocks noChangeArrowheads="1"/>
          </p:cNvSpPr>
          <p:nvPr/>
        </p:nvSpPr>
        <p:spPr bwMode="auto">
          <a:xfrm>
            <a:off x="131763" y="2286000"/>
            <a:ext cx="25527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Rol primario del evaluador</a:t>
            </a:r>
          </a:p>
        </p:txBody>
      </p:sp>
      <p:sp>
        <p:nvSpPr>
          <p:cNvPr id="338953" name="Text Box 9"/>
          <p:cNvSpPr txBox="1">
            <a:spLocks noChangeArrowheads="1"/>
          </p:cNvSpPr>
          <p:nvPr/>
        </p:nvSpPr>
        <p:spPr bwMode="auto">
          <a:xfrm>
            <a:off x="0" y="3429000"/>
            <a:ext cx="248443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Metodología típica</a:t>
            </a:r>
          </a:p>
        </p:txBody>
      </p:sp>
      <p:sp>
        <p:nvSpPr>
          <p:cNvPr id="45065" name="Rectangle 10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38955" name="Text Box 11"/>
          <p:cNvSpPr txBox="1">
            <a:spLocks noChangeArrowheads="1"/>
          </p:cNvSpPr>
          <p:nvPr/>
        </p:nvSpPr>
        <p:spPr bwMode="auto">
          <a:xfrm>
            <a:off x="2895600" y="3429000"/>
            <a:ext cx="2976563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Cualitativa y cuantitativa</a:t>
            </a:r>
          </a:p>
        </p:txBody>
      </p:sp>
      <p:sp>
        <p:nvSpPr>
          <p:cNvPr id="338956" name="Text Box 12"/>
          <p:cNvSpPr txBox="1">
            <a:spLocks noChangeArrowheads="1"/>
          </p:cNvSpPr>
          <p:nvPr/>
        </p:nvSpPr>
        <p:spPr bwMode="auto">
          <a:xfrm>
            <a:off x="6021388" y="3476625"/>
            <a:ext cx="297021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Cuantitativa, a veces cualitativa</a:t>
            </a:r>
          </a:p>
        </p:txBody>
      </p:sp>
      <p:sp>
        <p:nvSpPr>
          <p:cNvPr id="338957" name="Rectangle 13"/>
          <p:cNvSpPr>
            <a:spLocks noChangeArrowheads="1"/>
          </p:cNvSpPr>
          <p:nvPr/>
        </p:nvSpPr>
        <p:spPr bwMode="auto">
          <a:xfrm>
            <a:off x="211138" y="4500563"/>
            <a:ext cx="2684462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Frecuencia de recogida de datos</a:t>
            </a:r>
          </a:p>
        </p:txBody>
      </p:sp>
      <p:sp>
        <p:nvSpPr>
          <p:cNvPr id="338958" name="Text Box 14"/>
          <p:cNvSpPr txBox="1">
            <a:spLocks noChangeArrowheads="1"/>
          </p:cNvSpPr>
          <p:nvPr/>
        </p:nvSpPr>
        <p:spPr bwMode="auto">
          <a:xfrm>
            <a:off x="3398838" y="2214563"/>
            <a:ext cx="1563687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Interactivo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38959" name="Text Box 15"/>
          <p:cNvSpPr txBox="1">
            <a:spLocks noChangeArrowheads="1"/>
          </p:cNvSpPr>
          <p:nvPr/>
        </p:nvSpPr>
        <p:spPr bwMode="auto">
          <a:xfrm>
            <a:off x="6172200" y="2214563"/>
            <a:ext cx="241300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Independiente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5071" name="Line 16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5072" name="Line 17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5073" name="Line 18"/>
          <p:cNvSpPr>
            <a:spLocks noChangeShapeType="1"/>
          </p:cNvSpPr>
          <p:nvPr/>
        </p:nvSpPr>
        <p:spPr bwMode="auto">
          <a:xfrm>
            <a:off x="0" y="3119438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5074" name="Line 20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5075" name="Line 21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6" name="Rectangle 22"/>
          <p:cNvSpPr>
            <a:spLocks noChangeArrowheads="1"/>
          </p:cNvSpPr>
          <p:nvPr/>
        </p:nvSpPr>
        <p:spPr bwMode="auto">
          <a:xfrm>
            <a:off x="2895600" y="4500563"/>
            <a:ext cx="2686050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Durante el periodo de monitorización</a:t>
            </a:r>
          </a:p>
        </p:txBody>
      </p:sp>
      <p:sp>
        <p:nvSpPr>
          <p:cNvPr id="338967" name="Rectangle 23"/>
          <p:cNvSpPr>
            <a:spLocks noChangeArrowheads="1"/>
          </p:cNvSpPr>
          <p:nvPr/>
        </p:nvSpPr>
        <p:spPr bwMode="auto">
          <a:xfrm>
            <a:off x="6858000" y="4572000"/>
            <a:ext cx="144938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Limitada</a:t>
            </a:r>
          </a:p>
        </p:txBody>
      </p:sp>
      <p:sp>
        <p:nvSpPr>
          <p:cNvPr id="45078" name="Rectangle 24"/>
          <p:cNvSpPr>
            <a:spLocks noChangeArrowheads="1"/>
          </p:cNvSpPr>
          <p:nvPr/>
        </p:nvSpPr>
        <p:spPr bwMode="auto">
          <a:xfrm>
            <a:off x="457200" y="5561013"/>
            <a:ext cx="4572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38970" name="Rectangle 26"/>
          <p:cNvSpPr>
            <a:spLocks noChangeArrowheads="1"/>
          </p:cNvSpPr>
          <p:nvPr/>
        </p:nvSpPr>
        <p:spPr bwMode="auto">
          <a:xfrm>
            <a:off x="133350" y="5561013"/>
            <a:ext cx="26860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Mecanismos de información</a:t>
            </a:r>
          </a:p>
        </p:txBody>
      </p:sp>
      <p:sp>
        <p:nvSpPr>
          <p:cNvPr id="338971" name="Rectangle 27"/>
          <p:cNvSpPr>
            <a:spLocks noChangeArrowheads="1"/>
          </p:cNvSpPr>
          <p:nvPr/>
        </p:nvSpPr>
        <p:spPr bwMode="auto">
          <a:xfrm>
            <a:off x="3181350" y="5608638"/>
            <a:ext cx="26860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Discusión / encuentros</a:t>
            </a:r>
          </a:p>
        </p:txBody>
      </p:sp>
      <p:sp>
        <p:nvSpPr>
          <p:cNvPr id="338972" name="Rectangle 28"/>
          <p:cNvSpPr>
            <a:spLocks noChangeArrowheads="1"/>
          </p:cNvSpPr>
          <p:nvPr/>
        </p:nvSpPr>
        <p:spPr bwMode="auto">
          <a:xfrm>
            <a:off x="6402388" y="5608638"/>
            <a:ext cx="220821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Informes formales</a:t>
            </a:r>
          </a:p>
        </p:txBody>
      </p:sp>
      <p:sp>
        <p:nvSpPr>
          <p:cNvPr id="45082" name="Line 29"/>
          <p:cNvSpPr>
            <a:spLocks noChangeShapeType="1"/>
          </p:cNvSpPr>
          <p:nvPr/>
        </p:nvSpPr>
        <p:spPr bwMode="auto">
          <a:xfrm>
            <a:off x="0" y="4119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5083" name="Line 30"/>
          <p:cNvSpPr>
            <a:spLocks noChangeShapeType="1"/>
          </p:cNvSpPr>
          <p:nvPr/>
        </p:nvSpPr>
        <p:spPr bwMode="auto">
          <a:xfrm>
            <a:off x="0" y="5334000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45084" name="Picture 31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85" name="Rectangle 3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5086" name="Rectangle 3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50" grpId="0" autoUpdateAnimBg="0"/>
      <p:bldP spid="338953" grpId="0" autoUpdateAnimBg="0"/>
      <p:bldP spid="338955" grpId="0" autoUpdateAnimBg="0"/>
      <p:bldP spid="338956" grpId="0" autoUpdateAnimBg="0"/>
      <p:bldP spid="338957" grpId="0" autoUpdateAnimBg="0"/>
      <p:bldP spid="338958" grpId="0" autoUpdateAnimBg="0"/>
      <p:bldP spid="338959" grpId="0" autoUpdateAnimBg="0"/>
      <p:bldP spid="338966" grpId="0" autoUpdateAnimBg="0"/>
      <p:bldP spid="338967" grpId="0" autoUpdateAnimBg="0"/>
      <p:bldP spid="338970" grpId="0" autoUpdateAnimBg="0"/>
      <p:bldP spid="338971" grpId="0" autoUpdateAnimBg="0"/>
      <p:bldP spid="33897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A0DDBE-8C8E-4674-8390-E5127A639E58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46083" name="Text Box 2"/>
          <p:cNvSpPr txBox="1">
            <a:spLocks noChangeArrowheads="1"/>
          </p:cNvSpPr>
          <p:nvPr/>
        </p:nvSpPr>
        <p:spPr bwMode="auto">
          <a:xfrm>
            <a:off x="1619250" y="155575"/>
            <a:ext cx="714375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 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(Herman, Morris y Fitz-Gibbon, 1987) </a:t>
            </a:r>
          </a:p>
        </p:txBody>
      </p:sp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1116013" y="1341438"/>
            <a:ext cx="1571625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46085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46086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339974" name="Text Box 6"/>
          <p:cNvSpPr txBox="1">
            <a:spLocks noChangeArrowheads="1"/>
          </p:cNvSpPr>
          <p:nvPr/>
        </p:nvSpPr>
        <p:spPr bwMode="auto">
          <a:xfrm>
            <a:off x="0" y="3656013"/>
            <a:ext cx="245903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Enfasis en el informe final</a:t>
            </a:r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46089" name="Line 14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6090" name="Line 15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6091" name="Line 17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6092" name="Line 18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46093" name="Rectangle 21"/>
          <p:cNvSpPr>
            <a:spLocks noChangeArrowheads="1"/>
          </p:cNvSpPr>
          <p:nvPr/>
        </p:nvSpPr>
        <p:spPr bwMode="auto">
          <a:xfrm>
            <a:off x="457200" y="5561013"/>
            <a:ext cx="4572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46094" name="Rectangle 22"/>
          <p:cNvSpPr>
            <a:spLocks noChangeArrowheads="1"/>
          </p:cNvSpPr>
          <p:nvPr/>
        </p:nvSpPr>
        <p:spPr bwMode="auto">
          <a:xfrm>
            <a:off x="4481513" y="2571750"/>
            <a:ext cx="1841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39996" name="Text Box 28"/>
          <p:cNvSpPr txBox="1">
            <a:spLocks noChangeArrowheads="1"/>
          </p:cNvSpPr>
          <p:nvPr/>
        </p:nvSpPr>
        <p:spPr bwMode="auto">
          <a:xfrm>
            <a:off x="2819400" y="2822575"/>
            <a:ext cx="2887663" cy="2535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entre elementos del proceso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“micro” relaciones entre contexto-proceso.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proceso y resultados, implicados para la práctica del programa; cambio en operaciones.</a:t>
            </a:r>
          </a:p>
        </p:txBody>
      </p:sp>
      <p:sp>
        <p:nvSpPr>
          <p:cNvPr id="339997" name="Text Box 29"/>
          <p:cNvSpPr txBox="1">
            <a:spLocks noChangeArrowheads="1"/>
          </p:cNvSpPr>
          <p:nvPr/>
        </p:nvSpPr>
        <p:spPr bwMode="auto">
          <a:xfrm>
            <a:off x="5943600" y="3119438"/>
            <a:ext cx="2887663" cy="180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“macro”, contexto, proceso, resultados.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Implicaciones para la política, controles administrativos y dirección.</a:t>
            </a:r>
          </a:p>
        </p:txBody>
      </p:sp>
      <p:pic>
        <p:nvPicPr>
          <p:cNvPr id="46097" name="Picture 3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98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6099" name="Rectangle 3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4" grpId="0" autoUpdateAnimBg="0"/>
      <p:bldP spid="339996" grpId="0" autoUpdateAnimBg="0"/>
      <p:bldP spid="33999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596E07-6CD0-4346-99B0-A875D759728E}" type="slidenum">
              <a:rPr lang="es-ES" smtClean="0"/>
              <a:pPr/>
              <a:t>28</a:t>
            </a:fld>
            <a:endParaRPr lang="es-ES" smtClean="0"/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1835150" y="333375"/>
            <a:ext cx="7589838" cy="2754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A modo de conclusiones: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Interconexión programación -evaluación.</a:t>
            </a:r>
          </a:p>
          <a:p>
            <a:pPr eaLnBrk="0" hangingPunct="0"/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Interconexión entre evaluación sumativa y formativa.</a:t>
            </a:r>
          </a:p>
          <a:p>
            <a:pPr eaLnBrk="0" hangingPunct="0">
              <a:buFontTx/>
              <a:buChar char="•"/>
            </a:pP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Potenciación de participación de distintos implicados para la delimitación más precisa posible de la interconexión programación-evaluación. </a:t>
            </a:r>
          </a:p>
        </p:txBody>
      </p:sp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1979613" y="3284538"/>
            <a:ext cx="386873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Utilidad de resultados evaluativos. 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1979613" y="3860800"/>
            <a:ext cx="45593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Factibilidad y viabilidad de la evaluación.</a:t>
            </a:r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1979613" y="4508500"/>
            <a:ext cx="548957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Aumenta la precisión y exactitud  de la evaluación.</a:t>
            </a:r>
          </a:p>
        </p:txBody>
      </p:sp>
      <p:sp>
        <p:nvSpPr>
          <p:cNvPr id="134150" name="Line 6"/>
          <p:cNvSpPr>
            <a:spLocks noChangeShapeType="1"/>
          </p:cNvSpPr>
          <p:nvPr/>
        </p:nvSpPr>
        <p:spPr bwMode="auto">
          <a:xfrm>
            <a:off x="457200" y="1833563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1" name="Line 7"/>
          <p:cNvSpPr>
            <a:spLocks noChangeShapeType="1"/>
          </p:cNvSpPr>
          <p:nvPr/>
        </p:nvSpPr>
        <p:spPr bwMode="auto">
          <a:xfrm>
            <a:off x="457200" y="2441575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2" name="Line 8"/>
          <p:cNvSpPr>
            <a:spLocks noChangeShapeType="1"/>
          </p:cNvSpPr>
          <p:nvPr/>
        </p:nvSpPr>
        <p:spPr bwMode="auto">
          <a:xfrm>
            <a:off x="457200" y="1214438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2732088" y="5180013"/>
            <a:ext cx="28575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7115" name="Picture 1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7117" name="Rectangle 1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autoUpdateAnimBg="0"/>
      <p:bldP spid="134148" grpId="0" autoUpdateAnimBg="0"/>
      <p:bldP spid="134149" grpId="0" autoUpdateAnimBg="0"/>
      <p:bldP spid="134150" grpId="0" animBg="1"/>
      <p:bldP spid="134151" grpId="0" animBg="1"/>
      <p:bldP spid="134152" grpId="0" animBg="1"/>
      <p:bldP spid="134153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CE4998-0421-4EFB-91F3-5CD3B5CC216B}" type="slidenum">
              <a:rPr lang="es-ES" smtClean="0"/>
              <a:pPr/>
              <a:t>29</a:t>
            </a:fld>
            <a:endParaRPr lang="es-ES" smtClean="0"/>
          </a:p>
        </p:txBody>
      </p:sp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457200" y="2286000"/>
            <a:ext cx="8205788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4900" b="1">
                <a:latin typeface="Times New Roman" pitchFamily="18" charset="0"/>
              </a:rPr>
              <a:t>Evaluación como intervención</a:t>
            </a:r>
            <a:endParaRPr lang="es-ES_tradnl" sz="1900" b="1">
              <a:latin typeface="Times New Roman" pitchFamily="18" charset="0"/>
            </a:endParaRPr>
          </a:p>
        </p:txBody>
      </p:sp>
      <p:pic>
        <p:nvPicPr>
          <p:cNvPr id="48132" name="Picture 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8134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5C2C4A-171F-463D-830C-D064F338854A}" type="slidenum">
              <a:rPr lang="es-ES" smtClean="0"/>
              <a:pPr/>
              <a:t>30</a:t>
            </a:fld>
            <a:endParaRPr lang="es-ES" smtClean="0"/>
          </a:p>
        </p:txBody>
      </p:sp>
      <p:sp>
        <p:nvSpPr>
          <p:cNvPr id="3696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125538"/>
            <a:ext cx="8686800" cy="2514600"/>
          </a:xfrm>
        </p:spPr>
        <p:txBody>
          <a:bodyPr lIns="92075" tIns="46038" rIns="92075" bIns="46038"/>
          <a:lstStyle/>
          <a:p>
            <a:pPr eaLnBrk="1" hangingPunct="1">
              <a:defRPr/>
            </a:pPr>
            <a:r>
              <a:rPr lang="es-ES_tradnl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evaluación de la formación en el Centro de Formación del P.A.S de la Universidad de Sevilla.</a:t>
            </a:r>
            <a:endParaRPr lang="es-ES_tradnl" sz="240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3886200"/>
            <a:ext cx="9220200" cy="114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es-ES_tradnl" sz="4400" smtClean="0"/>
              <a:t>Un Ejemplo aplicado</a:t>
            </a:r>
          </a:p>
          <a:p>
            <a:pPr eaLnBrk="1" hangingPunct="1"/>
            <a:endParaRPr lang="es-ES_tradnl" sz="4100" b="1" smtClean="0"/>
          </a:p>
        </p:txBody>
      </p:sp>
      <p:pic>
        <p:nvPicPr>
          <p:cNvPr id="4915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5715000"/>
            <a:ext cx="14478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5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9160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BA3D82-992E-428F-B9DA-15F31C7151A1}" type="slidenum">
              <a:rPr lang="es-ES" smtClean="0"/>
              <a:pPr/>
              <a:t>31</a:t>
            </a:fld>
            <a:endParaRPr lang="es-ES" smtClean="0"/>
          </a:p>
        </p:txBody>
      </p:sp>
      <p:sp>
        <p:nvSpPr>
          <p:cNvPr id="50179" name="Text Box 2"/>
          <p:cNvSpPr txBox="1">
            <a:spLocks noChangeArrowheads="1"/>
          </p:cNvSpPr>
          <p:nvPr/>
        </p:nvSpPr>
        <p:spPr bwMode="auto">
          <a:xfrm>
            <a:off x="1619250" y="549275"/>
            <a:ext cx="7273925" cy="1555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3600" b="1">
                <a:latin typeface="Times New Roman" pitchFamily="18" charset="0"/>
              </a:rPr>
              <a:t>ESQUEMA DE EJEMPLO PRACTICO</a:t>
            </a:r>
            <a:endParaRPr lang="es-ES_tradnl" sz="2800">
              <a:latin typeface="Times New Roman" pitchFamily="18" charset="0"/>
            </a:endParaRPr>
          </a:p>
          <a:p>
            <a:pPr eaLnBrk="0" hangingPunct="0"/>
            <a:endParaRPr lang="es-ES_tradnl" sz="2400">
              <a:latin typeface="Times New Roman" pitchFamily="18" charset="0"/>
            </a:endParaRPr>
          </a:p>
        </p:txBody>
      </p:sp>
      <p:sp>
        <p:nvSpPr>
          <p:cNvPr id="50180" name="Text Box 3"/>
          <p:cNvSpPr txBox="1">
            <a:spLocks noChangeArrowheads="1"/>
          </p:cNvSpPr>
          <p:nvPr/>
        </p:nvSpPr>
        <p:spPr bwMode="auto">
          <a:xfrm>
            <a:off x="1547813" y="1844675"/>
            <a:ext cx="6629400" cy="4254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lnSpc>
                <a:spcPct val="160000"/>
              </a:lnSpc>
            </a:pPr>
            <a:r>
              <a:rPr lang="es-ES_tradnl" sz="2400" b="1">
                <a:latin typeface="Times New Roman" pitchFamily="18" charset="0"/>
              </a:rPr>
              <a:t>1. Evaluación de necesidades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2. Evaluación de objetivos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3. Evaluación del diseño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4. Evaluación de la implementación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5. Evaluación de resultados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6. Optimización de diseño evaluativo mediante técnicas analíticas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7. Conclusiones</a:t>
            </a:r>
          </a:p>
        </p:txBody>
      </p:sp>
      <p:pic>
        <p:nvPicPr>
          <p:cNvPr id="50181" name="Picture 4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27EB1A-A779-48A4-9702-A727701DC34D}" type="slidenum">
              <a:rPr lang="es-ES" smtClean="0"/>
              <a:pPr/>
              <a:t>32</a:t>
            </a:fld>
            <a:endParaRPr lang="es-ES" smtClean="0"/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2286000" y="533400"/>
            <a:ext cx="48006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/>
            <a:r>
              <a:rPr lang="es-ES_tradnl" sz="3600" b="1"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2739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610600" cy="1554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3200">
                <a:latin typeface="Times New Roman" pitchFamily="18" charset="0"/>
              </a:rPr>
              <a:t>Describir el proceso evaluativo desarrollado en una Unidad de Evaluación de un Centro de Formación Continua de la Universidad de Sevilla.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1205" name="Picture 4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9929F2-9826-4CDB-851D-95DD9EA519A8}" type="slidenum">
              <a:rPr lang="es-ES" smtClean="0"/>
              <a:pPr/>
              <a:t>33</a:t>
            </a:fld>
            <a:endParaRPr lang="es-ES" smtClean="0"/>
          </a:p>
        </p:txBody>
      </p:sp>
      <p:sp>
        <p:nvSpPr>
          <p:cNvPr id="373762" name="Text Box 2"/>
          <p:cNvSpPr txBox="1">
            <a:spLocks noChangeArrowheads="1"/>
          </p:cNvSpPr>
          <p:nvPr/>
        </p:nvSpPr>
        <p:spPr bwMode="auto">
          <a:xfrm>
            <a:off x="1692275" y="260350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NECESIDADES.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3763" name="Text Box 3"/>
          <p:cNvSpPr txBox="1">
            <a:spLocks noChangeArrowheads="1"/>
          </p:cNvSpPr>
          <p:nvPr/>
        </p:nvSpPr>
        <p:spPr bwMode="auto">
          <a:xfrm>
            <a:off x="1692275" y="1052513"/>
            <a:ext cx="26670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latin typeface="Times New Roman" pitchFamily="18" charset="0"/>
              </a:rPr>
              <a:t> OBJETIVOS.</a:t>
            </a:r>
            <a:r>
              <a:rPr lang="es-ES_tradnl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73764" name="Text Box 4"/>
          <p:cNvSpPr txBox="1">
            <a:spLocks noChangeArrowheads="1"/>
          </p:cNvSpPr>
          <p:nvPr/>
        </p:nvSpPr>
        <p:spPr bwMode="auto">
          <a:xfrm>
            <a:off x="990600" y="1524000"/>
            <a:ext cx="8458200" cy="2530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-Delimitación del referente evaluativo a partir de: </a:t>
            </a:r>
          </a:p>
          <a:p>
            <a:pPr eaLnBrk="0" hangingPunct="0">
              <a:defRPr/>
            </a:pPr>
            <a:endParaRPr lang="es-ES_tradnl" sz="2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Experiencia acumulada en el Centro de Formación.</a:t>
            </a: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Estudio de planes de formación de otras universidades: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-Formación en Adecuación Profesional.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-Capacitación en Innovaciones y Calidad.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-Formación para el Desarrollo Profesional y Formación de Carácter General.</a:t>
            </a:r>
          </a:p>
        </p:txBody>
      </p:sp>
      <p:sp>
        <p:nvSpPr>
          <p:cNvPr id="373765" name="Text Box 5"/>
          <p:cNvSpPr txBox="1">
            <a:spLocks noChangeArrowheads="1"/>
          </p:cNvSpPr>
          <p:nvPr/>
        </p:nvSpPr>
        <p:spPr bwMode="auto">
          <a:xfrm>
            <a:off x="990600" y="4724400"/>
            <a:ext cx="8153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-Diseño del instrumento de recogida de datos (dos cuestionarios homólogos):</a:t>
            </a: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Puestos de responsabilidad intermedia.</a:t>
            </a: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Todo el personal de apoyo de Administración y Servicio.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3766" name="Text Box 6"/>
          <p:cNvSpPr txBox="1">
            <a:spLocks noChangeArrowheads="1"/>
          </p:cNvSpPr>
          <p:nvPr/>
        </p:nvSpPr>
        <p:spPr bwMode="auto">
          <a:xfrm>
            <a:off x="914400" y="4114800"/>
            <a:ext cx="3581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latin typeface="Times New Roman" pitchFamily="18" charset="0"/>
              </a:rPr>
              <a:t> METODOLOGÍA. 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2232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2234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3" grpId="0" autoUpdateAnimBg="0"/>
      <p:bldP spid="373764" grpId="0" autoUpdateAnimBg="0"/>
      <p:bldP spid="373765" grpId="0" autoUpdateAnimBg="0"/>
      <p:bldP spid="373766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8222FC-003D-4A7A-A4EB-54E846CF788F}" type="slidenum">
              <a:rPr lang="es-ES" smtClean="0"/>
              <a:pPr/>
              <a:t>34</a:t>
            </a:fld>
            <a:endParaRPr lang="es-ES" smtClean="0"/>
          </a:p>
        </p:txBody>
      </p:sp>
      <p:sp>
        <p:nvSpPr>
          <p:cNvPr id="374786" name="Text Box 2"/>
          <p:cNvSpPr txBox="1">
            <a:spLocks noChangeArrowheads="1"/>
          </p:cNvSpPr>
          <p:nvPr/>
        </p:nvSpPr>
        <p:spPr bwMode="auto">
          <a:xfrm>
            <a:off x="1066800" y="152400"/>
            <a:ext cx="5486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ESQUEMA CUESTIONARIOS 1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53252" name="Text Box 3"/>
          <p:cNvSpPr txBox="1">
            <a:spLocks noChangeArrowheads="1"/>
          </p:cNvSpPr>
          <p:nvPr/>
        </p:nvSpPr>
        <p:spPr bwMode="auto">
          <a:xfrm>
            <a:off x="1547813" y="620713"/>
            <a:ext cx="7596187" cy="584835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just" eaLnBrk="0" hangingPunct="0"/>
            <a:r>
              <a:rPr lang="es-ES_tradnl" sz="1400" b="1" i="1">
                <a:latin typeface="Times New Roman" pitchFamily="18" charset="0"/>
              </a:rPr>
              <a:t>DIRIGIDO A LOS RESPONSABLES (MANDOS INTERMEDIOS) DE UNIDADES ADMINISTRATIVAS.</a:t>
            </a:r>
            <a:endParaRPr lang="es-ES_tradnl" sz="1400" i="1" u="sng">
              <a:latin typeface="Times New Roman" pitchFamily="18" charset="0"/>
            </a:endParaRP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CAPACITACIÓN PARA EL PUESTO: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1. Existe necesidad de un conocimiento adicional sobre los principios de actuación en los puestos de trabajo de los que soy responsable.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2. Son necesarios conocimientos adicionales para introducir mejoras en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CAPACITACIÓN EN INNOVACIONES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6. Son necesarios conocimientos y habilidades adicionales para afrontar la implantación de los nuevos planes de estudio en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	( ) no tengo información suficiente para responder.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7. Se necesitan conocimientos adicionales sobre la legislación que afecta a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FORMACIÓN GENERAL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9. Se necesitan realizar cursos sobre diversas herramientas ofimáticas.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En caso de que exista esta necesidad indique qué curso demandaría y de qué nivel (básico, o, avanzado):</a:t>
            </a:r>
          </a:p>
          <a:p>
            <a:pPr algn="just" eaLnBrk="0" hangingPunct="0"/>
            <a:r>
              <a:rPr lang="es-ES_tradnl" sz="1400">
                <a:solidFill>
                  <a:srgbClr val="CC0000"/>
                </a:solidFill>
                <a:latin typeface="Times New Roman" pitchFamily="18" charset="0"/>
              </a:rPr>
              <a:t>________________________________________________________________</a:t>
            </a:r>
            <a:endParaRPr lang="es-ES_tradnl" sz="2400">
              <a:solidFill>
                <a:srgbClr val="CC0000"/>
              </a:solidFill>
              <a:latin typeface="Times New Roman" pitchFamily="18" charset="0"/>
            </a:endParaRPr>
          </a:p>
        </p:txBody>
      </p:sp>
      <p:pic>
        <p:nvPicPr>
          <p:cNvPr id="53253" name="Picture 4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3255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40C034-C66E-44C8-AB50-D58291BDA4BD}" type="slidenum">
              <a:rPr lang="es-ES" smtClean="0"/>
              <a:pPr/>
              <a:t>35</a:t>
            </a:fld>
            <a:endParaRPr lang="es-ES" smtClean="0"/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1476375" y="620713"/>
            <a:ext cx="7667625" cy="6061075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just" eaLnBrk="0" hangingPunct="0"/>
            <a:r>
              <a:rPr lang="es-ES_tradnl" sz="1400">
                <a:latin typeface="Times New Roman" pitchFamily="18" charset="0"/>
              </a:rPr>
              <a:t>TODO EL PERSONAL DE ADMINISTRACIÓN Y SERVICIOS DE LA UNIVERSIDAD DE SEVILLA. 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CAPACITACIÓN PARA EL PUESTO: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1. Tengo necesidad de un conocimiento adicional sobre los principios de actuación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2. Necesito conocimientos adicionales para introducir mejoras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CAPACITACIÓN EN INNOVACIONES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6. Necesitaría conocimientos y habilidades adicionales para afrontar la implantación de los nuevos planes de estudio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  ( ) no tengo información suficiente para responder.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7. Necesito conocimientos adicionales sobre la legislación que afecta a mi puesto de trabajo.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FORMACIÓN GENERAL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9. Necesito realizar cursos sobre diversas herramientas ofimáticas para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En caso de que exista esta necesidad, explicite qué cursos  demandaría y de qué nivel (básico, o, avanzado)</a:t>
            </a:r>
          </a:p>
          <a:p>
            <a:pPr eaLnBrk="0" hangingPunct="0"/>
            <a:r>
              <a:rPr lang="es-ES_tradnl" sz="1400">
                <a:latin typeface="Times New Roman" pitchFamily="18" charset="0"/>
              </a:rPr>
              <a:t>_________________________________________________________________________________________</a:t>
            </a:r>
          </a:p>
        </p:txBody>
      </p:sp>
      <p:sp>
        <p:nvSpPr>
          <p:cNvPr id="375811" name="Text Box 3"/>
          <p:cNvSpPr txBox="1">
            <a:spLocks noChangeArrowheads="1"/>
          </p:cNvSpPr>
          <p:nvPr/>
        </p:nvSpPr>
        <p:spPr bwMode="auto">
          <a:xfrm>
            <a:off x="2195513" y="0"/>
            <a:ext cx="5486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ESQUEMA CUESTIONARIOS 2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4277" name="Picture 4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4279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C7BE0D-9A80-4865-BB7C-8486F9C3E61F}" type="slidenum">
              <a:rPr lang="es-ES" smtClean="0"/>
              <a:pPr/>
              <a:t>36</a:t>
            </a:fld>
            <a:endParaRPr lang="es-ES" smtClean="0"/>
          </a:p>
        </p:txBody>
      </p:sp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684213" y="1989138"/>
            <a:ext cx="741045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-Muestra</a:t>
            </a: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Estudio por cuotas: ES POSIBLE INCLUIR AQUÍ UN ESQUEMA DE ELECCION DE MUESTRA A PARTIR DE ESTRATOS DE PROBLACIÓN (POR UNIDADES ADMINISTRATIVAS,...) 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611188" y="3429000"/>
            <a:ext cx="800100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Por una parte 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RESPONSABLES DE ÁREAS DE SERVICIO Y ADMINISTRADORES DE CENTRO (PUESTOS DE RESPONSABILIDAD INTERMEDIA)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, conocedores de la realidad existente y dinamizadores del proceso.</a:t>
            </a:r>
          </a:p>
        </p:txBody>
      </p:sp>
      <p:sp>
        <p:nvSpPr>
          <p:cNvPr id="376836" name="Text Box 4"/>
          <p:cNvSpPr txBox="1">
            <a:spLocks noChangeArrowheads="1"/>
          </p:cNvSpPr>
          <p:nvPr/>
        </p:nvSpPr>
        <p:spPr bwMode="auto">
          <a:xfrm>
            <a:off x="539750" y="4941888"/>
            <a:ext cx="8153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Por otra parte 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TODO EL PERSONAL DE APOYO DE ADMINISTRACIÓN Y SERVICIO 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de la Universidad de Sevilla, que voluntariamente colabora en la cumplimentación del cuestionario.</a:t>
            </a:r>
          </a:p>
        </p:txBody>
      </p:sp>
      <p:sp>
        <p:nvSpPr>
          <p:cNvPr id="376837" name="Text Box 5"/>
          <p:cNvSpPr txBox="1">
            <a:spLocks noChangeArrowheads="1"/>
          </p:cNvSpPr>
          <p:nvPr/>
        </p:nvSpPr>
        <p:spPr bwMode="auto">
          <a:xfrm>
            <a:off x="2268538" y="404813"/>
            <a:ext cx="4800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 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5303" name="Picture 6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5305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5" grpId="0" autoUpdateAnimBg="0"/>
      <p:bldP spid="37683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C37B88-CDF3-43AF-A548-73115B30991E}" type="slidenum">
              <a:rPr lang="es-ES" smtClean="0"/>
              <a:pPr/>
              <a:t>37</a:t>
            </a:fld>
            <a:endParaRPr lang="es-ES" smtClean="0"/>
          </a:p>
        </p:txBody>
      </p:sp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1219200" y="1700213"/>
            <a:ext cx="7924800" cy="1990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2" eaLnBrk="0" hangingPunct="0">
              <a:spcBef>
                <a:spcPts val="1200"/>
              </a:spcBef>
              <a:spcAft>
                <a:spcPts val="300"/>
              </a:spcAft>
              <a:defRPr/>
            </a:pPr>
            <a:endParaRPr lang="es-ES_tradnl" sz="2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P</a:t>
            </a: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uestos de responsabilidad intermedia</a:t>
            </a:r>
            <a:r>
              <a:rPr lang="es-ES_tradnl" sz="1000" b="1"/>
              <a:t> .</a:t>
            </a:r>
          </a:p>
          <a:p>
            <a:pPr eaLnBrk="0" hangingPunct="0">
              <a:buFont typeface="Symbol" pitchFamily="18" charset="2"/>
              <a:buChar char="*"/>
              <a:defRPr/>
            </a:pPr>
            <a:endParaRPr lang="es-ES_tradnl" sz="1000"/>
          </a:p>
          <a:p>
            <a:pPr eaLnBrk="0" hangingPunct="0">
              <a:buFont typeface="Symbol" pitchFamily="18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a) Remisión cuestionario junto con una carta de presentación del Gerente.</a:t>
            </a:r>
          </a:p>
          <a:p>
            <a:pPr eaLnBrk="0" hangingPunct="0">
              <a:buFont typeface="Symbol" pitchFamily="18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b) Convoca a responsables a una reunión con el Vicegerente de Recursos Humanos, un responsable del Secretariado de Formación y un asesor en el diseño y evaluación del programa.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2124075" y="1125538"/>
            <a:ext cx="4800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PROCEDIMIENTO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7860" name="Text Box 4"/>
          <p:cNvSpPr txBox="1">
            <a:spLocks noChangeArrowheads="1"/>
          </p:cNvSpPr>
          <p:nvPr/>
        </p:nvSpPr>
        <p:spPr bwMode="auto">
          <a:xfrm>
            <a:off x="1066800" y="3933825"/>
            <a:ext cx="8077200" cy="2044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 typeface="Symbol" pitchFamily="18" charset="2"/>
              <a:buChar char="*"/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 Todo el personal de apoyo de Administración y Servicios</a:t>
            </a:r>
            <a:r>
              <a:rPr lang="es-ES_tradnl"/>
              <a:t>.</a:t>
            </a:r>
          </a:p>
          <a:p>
            <a:pPr eaLnBrk="0" hangingPunct="0">
              <a:buFont typeface="Symbol" pitchFamily="18" charset="2"/>
              <a:buNone/>
              <a:defRPr/>
            </a:pPr>
            <a:endParaRPr lang="es-ES_tradnl"/>
          </a:p>
          <a:p>
            <a:pPr eaLnBrk="0" hangingPunct="0"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a) A través de los responsables, se les informa que voluntariamente pueden cumplimentar el cuestionario de necesidades formativas sobre su puesto de trabajo. </a:t>
            </a:r>
          </a:p>
          <a:p>
            <a:pPr eaLnBrk="0" hangingPunct="0"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b) Posibilidad de realizar una entrevista con responsables del Secretariado de Formación.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6326" name="Picture 5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6328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8" grpId="0" autoUpdateAnimBg="0"/>
      <p:bldP spid="377860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7344215-7C7A-46A0-B590-8865B9478B30}" type="slidenum">
              <a:rPr lang="es-ES" smtClean="0"/>
              <a:pPr/>
              <a:t>38</a:t>
            </a:fld>
            <a:endParaRPr lang="es-ES" smtClean="0"/>
          </a:p>
        </p:txBody>
      </p:sp>
      <p:sp>
        <p:nvSpPr>
          <p:cNvPr id="378882" name="Text Box 2"/>
          <p:cNvSpPr txBox="1">
            <a:spLocks noChangeArrowheads="1"/>
          </p:cNvSpPr>
          <p:nvPr/>
        </p:nvSpPr>
        <p:spPr bwMode="auto">
          <a:xfrm>
            <a:off x="827088" y="2852738"/>
            <a:ext cx="7848600" cy="157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200"/>
              </a:spcBef>
              <a:spcAft>
                <a:spcPts val="300"/>
              </a:spcAft>
              <a:buFont typeface="Symbol" pitchFamily="18" charset="2"/>
              <a:buChar char="*"/>
              <a:defRPr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Clasificación de necesidades formativas en función del criterio de prioridad (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</a:rPr>
              <a:t>si prioritario - no prioritario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).</a:t>
            </a:r>
            <a:r>
              <a:rPr lang="es-ES_tradnl" sz="1400"/>
              <a:t> </a:t>
            </a:r>
          </a:p>
          <a:p>
            <a:pPr eaLnBrk="0" hangingPunct="0">
              <a:lnSpc>
                <a:spcPct val="90000"/>
              </a:lnSpc>
              <a:spcBef>
                <a:spcPts val="1200"/>
              </a:spcBef>
              <a:spcAft>
                <a:spcPts val="300"/>
              </a:spcAft>
              <a:buFont typeface="Symbol" pitchFamily="18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- Aquellos ítems cuya frecuencia de respuestas 4 (bastante necesidad) y 5 (mucha necesidad), es igual o superior al cincuenta por ciento del total de respuestas.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8883" name="Text Box 3"/>
          <p:cNvSpPr txBox="1">
            <a:spLocks noChangeArrowheads="1"/>
          </p:cNvSpPr>
          <p:nvPr/>
        </p:nvSpPr>
        <p:spPr bwMode="auto">
          <a:xfrm>
            <a:off x="323850" y="1700213"/>
            <a:ext cx="85344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RESULTADOS EVALUACIÓN DE NECESIDADES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7349" name="Picture 4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7351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AE77EA-0AB4-4461-A21D-684051573897}" type="slidenum">
              <a:rPr lang="es-ES" smtClean="0"/>
              <a:pPr/>
              <a:t>39</a:t>
            </a:fld>
            <a:endParaRPr lang="es-E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692275" y="298450"/>
          <a:ext cx="7451725" cy="3532188"/>
        </p:xfrm>
        <a:graphic>
          <a:graphicData uri="http://schemas.openxmlformats.org/presentationml/2006/ole">
            <p:oleObj spid="_x0000_s1026" name="Documento" r:id="rId3" imgW="7887240" imgH="3692520" progId="Word.Document.8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905000" y="3581400"/>
          <a:ext cx="5410200" cy="3048000"/>
        </p:xfrm>
        <a:graphic>
          <a:graphicData uri="http://schemas.openxmlformats.org/presentationml/2006/ole">
            <p:oleObj spid="_x0000_s1027" name="Gráfico" r:id="rId4" imgW="6096000" imgH="4076821" progId="MSGraph.Chart.8">
              <p:embed followColorScheme="full"/>
            </p:oleObj>
          </a:graphicData>
        </a:graphic>
      </p:graphicFrame>
      <p:pic>
        <p:nvPicPr>
          <p:cNvPr id="1029" name="Picture 4" descr="marca-tinta-negro_150x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006434-FF5B-4906-A864-41542F951C0F}" type="slidenum">
              <a:rPr lang="es-ES" smtClean="0"/>
              <a:pPr/>
              <a:t>40</a:t>
            </a:fld>
            <a:endParaRPr lang="es-ES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547813" y="238125"/>
          <a:ext cx="7127875" cy="3452813"/>
        </p:xfrm>
        <a:graphic>
          <a:graphicData uri="http://schemas.openxmlformats.org/presentationml/2006/ole">
            <p:oleObj spid="_x0000_s2050" name="Documento" r:id="rId3" imgW="7490520" imgH="3537000" progId="Word.Document.8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2209800" y="3573463"/>
          <a:ext cx="5372100" cy="2735262"/>
        </p:xfrm>
        <a:graphic>
          <a:graphicData uri="http://schemas.openxmlformats.org/presentationml/2006/ole">
            <p:oleObj spid="_x0000_s2051" name="Gráfico" r:id="rId4" imgW="6105390" imgH="3333871" progId="MSGraph.Chart.8">
              <p:embed followColorScheme="full"/>
            </p:oleObj>
          </a:graphicData>
        </a:graphic>
      </p:graphicFrame>
      <p:pic>
        <p:nvPicPr>
          <p:cNvPr id="2053" name="Picture 4" descr="marca-tinta-negro_150x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-86042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1180AB-F12D-40C2-AA5E-9973302ED36B}" type="slidenum">
              <a:rPr lang="es-ES" smtClean="0"/>
              <a:pPr/>
              <a:t>41</a:t>
            </a:fld>
            <a:endParaRPr lang="es-ES" smtClean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619250" y="404813"/>
          <a:ext cx="7958138" cy="2579687"/>
        </p:xfrm>
        <a:graphic>
          <a:graphicData uri="http://schemas.openxmlformats.org/presentationml/2006/ole">
            <p:oleObj spid="_x0000_s3074" name="Documento" r:id="rId3" imgW="7348680" imgH="2383200" progId="Word.Document.8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019300" y="2852738"/>
          <a:ext cx="5372100" cy="3097212"/>
        </p:xfrm>
        <a:graphic>
          <a:graphicData uri="http://schemas.openxmlformats.org/presentationml/2006/ole">
            <p:oleObj spid="_x0000_s3075" name="Gráfico" r:id="rId4" imgW="6105390" imgH="3591046" progId="MSGraph.Chart.8">
              <p:embed followColorScheme="full"/>
            </p:oleObj>
          </a:graphicData>
        </a:graphic>
      </p:graphicFrame>
      <p:pic>
        <p:nvPicPr>
          <p:cNvPr id="3077" name="Picture 4" descr="marca-tinta-negro_150x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079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38BC81-44D0-4891-B8BE-7C03CA5D2730}" type="slidenum">
              <a:rPr lang="es-ES" smtClean="0"/>
              <a:pPr/>
              <a:t>42</a:t>
            </a:fld>
            <a:endParaRPr lang="es-ES" smtClean="0"/>
          </a:p>
        </p:txBody>
      </p:sp>
      <p:sp>
        <p:nvSpPr>
          <p:cNvPr id="382978" name="Text Box 2"/>
          <p:cNvSpPr txBox="1">
            <a:spLocks noChangeArrowheads="1"/>
          </p:cNvSpPr>
          <p:nvPr/>
        </p:nvSpPr>
        <p:spPr bwMode="auto">
          <a:xfrm>
            <a:off x="1739900" y="260350"/>
            <a:ext cx="74041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OBJETIVOS.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79" name="Text Box 3"/>
          <p:cNvSpPr txBox="1">
            <a:spLocks noChangeArrowheads="1"/>
          </p:cNvSpPr>
          <p:nvPr/>
        </p:nvSpPr>
        <p:spPr bwMode="auto">
          <a:xfrm>
            <a:off x="1143000" y="1219200"/>
            <a:ext cx="2392363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0" name="Text Box 4"/>
          <p:cNvSpPr txBox="1">
            <a:spLocks noChangeArrowheads="1"/>
          </p:cNvSpPr>
          <p:nvPr/>
        </p:nvSpPr>
        <p:spPr bwMode="auto">
          <a:xfrm>
            <a:off x="990600" y="1981200"/>
            <a:ext cx="770255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suficiencia de los objetivos planteados en el II Plan de Formación para satisfacer las necesidades detectadas.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1" name="Text Box 5"/>
          <p:cNvSpPr txBox="1">
            <a:spLocks noChangeArrowheads="1"/>
          </p:cNvSpPr>
          <p:nvPr/>
        </p:nvSpPr>
        <p:spPr bwMode="auto">
          <a:xfrm>
            <a:off x="1143000" y="3429000"/>
            <a:ext cx="3290888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2" name="Text Box 6"/>
          <p:cNvSpPr txBox="1">
            <a:spLocks noChangeArrowheads="1"/>
          </p:cNvSpPr>
          <p:nvPr/>
        </p:nvSpPr>
        <p:spPr bwMode="auto">
          <a:xfrm>
            <a:off x="1143000" y="3886200"/>
            <a:ext cx="8001000" cy="2271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Revisión y análisis de otros planes de formación.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expertos en formación.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implicados en procesos universitarios.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Especificación de objetivos por cada A.F. (ficha técnica).</a:t>
            </a:r>
          </a:p>
        </p:txBody>
      </p:sp>
      <p:pic>
        <p:nvPicPr>
          <p:cNvPr id="58376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8378" name="Rectangle 11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0" grpId="0" autoUpdateAnimBg="0"/>
      <p:bldP spid="382981" grpId="0" autoUpdateAnimBg="0"/>
      <p:bldP spid="382982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14925F8-326E-40AB-9174-12EC0D1A97B2}" type="slidenum">
              <a:rPr lang="es-ES" smtClean="0"/>
              <a:pPr/>
              <a:t>43</a:t>
            </a:fld>
            <a:endParaRPr lang="es-ES" smtClean="0"/>
          </a:p>
        </p:txBody>
      </p:sp>
      <p:sp>
        <p:nvSpPr>
          <p:cNvPr id="384002" name="Text Box 2"/>
          <p:cNvSpPr txBox="1">
            <a:spLocks noChangeArrowheads="1"/>
          </p:cNvSpPr>
          <p:nvPr/>
        </p:nvSpPr>
        <p:spPr bwMode="auto">
          <a:xfrm>
            <a:off x="1835150" y="260350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DEL DISEÑO.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3" name="Text Box 3"/>
          <p:cNvSpPr txBox="1">
            <a:spLocks noChangeArrowheads="1"/>
          </p:cNvSpPr>
          <p:nvPr/>
        </p:nvSpPr>
        <p:spPr bwMode="auto">
          <a:xfrm>
            <a:off x="1143000" y="3200400"/>
            <a:ext cx="3352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4" name="Text Box 4"/>
          <p:cNvSpPr txBox="1">
            <a:spLocks noChangeArrowheads="1"/>
          </p:cNvSpPr>
          <p:nvPr/>
        </p:nvSpPr>
        <p:spPr bwMode="auto">
          <a:xfrm>
            <a:off x="1547813" y="1052513"/>
            <a:ext cx="24384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5" name="Text Box 5"/>
          <p:cNvSpPr txBox="1">
            <a:spLocks noChangeArrowheads="1"/>
          </p:cNvSpPr>
          <p:nvPr/>
        </p:nvSpPr>
        <p:spPr bwMode="auto">
          <a:xfrm>
            <a:off x="1143000" y="1676400"/>
            <a:ext cx="800100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coherencia interna del diseño planteado en el II Plan de Formación con respecto a los objetivos propuestos a partir de las necesidades detectadas.</a:t>
            </a:r>
            <a:endParaRPr lang="es-ES_tradnl" sz="28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84006" name="Text Box 6"/>
          <p:cNvSpPr txBox="1">
            <a:spLocks noChangeArrowheads="1"/>
          </p:cNvSpPr>
          <p:nvPr/>
        </p:nvSpPr>
        <p:spPr bwMode="auto">
          <a:xfrm>
            <a:off x="836613" y="3886200"/>
            <a:ext cx="8307387" cy="2443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Revisión y análisis de otros planes de formación.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expertos en formación.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implicados en procesos universitarios.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Especificación de destinatarios, duración, participantes, lugar, calendario, ...,  por cada A.F. (ficha técnica).</a:t>
            </a:r>
          </a:p>
        </p:txBody>
      </p:sp>
      <p:pic>
        <p:nvPicPr>
          <p:cNvPr id="59400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9402" name="Rectangle 11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3" grpId="0" autoUpdateAnimBg="0"/>
      <p:bldP spid="384005" grpId="0" autoUpdateAnimBg="0"/>
      <p:bldP spid="384006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5539293-9CB6-43FD-9575-4DA27764CE1F}" type="slidenum">
              <a:rPr lang="es-ES" smtClean="0"/>
              <a:pPr/>
              <a:t>44</a:t>
            </a:fld>
            <a:endParaRPr lang="es-ES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614488" y="0"/>
          <a:ext cx="5884862" cy="6237288"/>
        </p:xfrm>
        <a:graphic>
          <a:graphicData uri="http://schemas.openxmlformats.org/presentationml/2006/ole">
            <p:oleObj spid="_x0000_s4098" name="Documento" r:id="rId3" imgW="7029342" imgH="9344221" progId="Word.Document.8">
              <p:embed/>
            </p:oleObj>
          </a:graphicData>
        </a:graphic>
      </p:graphicFrame>
      <p:pic>
        <p:nvPicPr>
          <p:cNvPr id="4100" name="Picture 3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102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FFB3C08-D32E-4D7A-8720-94980B88F128}" type="slidenum">
              <a:rPr lang="es-ES" smtClean="0"/>
              <a:pPr/>
              <a:t>45</a:t>
            </a:fld>
            <a:endParaRPr lang="es-ES" smtClean="0"/>
          </a:p>
        </p:txBody>
      </p:sp>
      <p:sp>
        <p:nvSpPr>
          <p:cNvPr id="386050" name="Text Box 2"/>
          <p:cNvSpPr txBox="1">
            <a:spLocks noChangeArrowheads="1"/>
          </p:cNvSpPr>
          <p:nvPr/>
        </p:nvSpPr>
        <p:spPr bwMode="auto">
          <a:xfrm>
            <a:off x="1141413" y="228600"/>
            <a:ext cx="8001000" cy="1190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LA IMPLEMENTACIÓN.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1" name="Text Box 3"/>
          <p:cNvSpPr txBox="1">
            <a:spLocks noChangeArrowheads="1"/>
          </p:cNvSpPr>
          <p:nvPr/>
        </p:nvSpPr>
        <p:spPr bwMode="auto">
          <a:xfrm>
            <a:off x="1143000" y="2209800"/>
            <a:ext cx="769620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discrepancia, y sus causas, entre lo implementado con respecto a lo programado en el II Plan de Formación.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2" name="Text Box 4"/>
          <p:cNvSpPr txBox="1">
            <a:spLocks noChangeArrowheads="1"/>
          </p:cNvSpPr>
          <p:nvPr/>
        </p:nvSpPr>
        <p:spPr bwMode="auto">
          <a:xfrm>
            <a:off x="1219200" y="1524000"/>
            <a:ext cx="2438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3" name="Text Box 5"/>
          <p:cNvSpPr txBox="1">
            <a:spLocks noChangeArrowheads="1"/>
          </p:cNvSpPr>
          <p:nvPr/>
        </p:nvSpPr>
        <p:spPr bwMode="auto">
          <a:xfrm>
            <a:off x="1143000" y="3810000"/>
            <a:ext cx="3352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4" name="Text Box 6"/>
          <p:cNvSpPr txBox="1">
            <a:spLocks noChangeArrowheads="1"/>
          </p:cNvSpPr>
          <p:nvPr/>
        </p:nvSpPr>
        <p:spPr bwMode="auto">
          <a:xfrm>
            <a:off x="914400" y="4495800"/>
            <a:ext cx="8229600" cy="1587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Cuestionario durante la implementación de las AA.FF.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Entrevista con formadores para analizar la posible discrepancia entre ejecutado/implementado</a:t>
            </a:r>
          </a:p>
        </p:txBody>
      </p:sp>
      <p:pic>
        <p:nvPicPr>
          <p:cNvPr id="60424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0426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1" grpId="0" autoUpdateAnimBg="0"/>
      <p:bldP spid="386053" grpId="0" autoUpdateAnimBg="0"/>
      <p:bldP spid="386054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74CAA8-B221-4D8B-ADB4-6CB3A247C19E}" type="slidenum">
              <a:rPr lang="es-ES" smtClean="0"/>
              <a:pPr/>
              <a:t>46</a:t>
            </a:fld>
            <a:endParaRPr lang="es-ES" smtClean="0"/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1619250" y="333375"/>
            <a:ext cx="7524750" cy="5597525"/>
          </a:xfrm>
          <a:prstGeom prst="rect">
            <a:avLst/>
          </a:prstGeom>
          <a:solidFill>
            <a:schemeClr val="bg1"/>
          </a:solidFill>
          <a:ln w="12700">
            <a:solidFill>
              <a:srgbClr val="99FF33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just" eaLnBrk="0" hangingPunct="0"/>
            <a:r>
              <a:rPr lang="es-ES_tradnl" b="1" i="1">
                <a:latin typeface="Times New Roman" pitchFamily="18" charset="0"/>
              </a:rPr>
              <a:t>No esperes a que acabe la acción formativa</a:t>
            </a:r>
            <a:r>
              <a:rPr lang="es-ES_tradnl">
                <a:latin typeface="Times New Roman" pitchFamily="18" charset="0"/>
              </a:rPr>
              <a:t>, con la intención de mejorar, haznos llegar cualquier opinión, por pequeña que sea, sobre los apartados que aparecen a continuación. Muchas gracias por tu colaboración. </a:t>
            </a:r>
          </a:p>
          <a:p>
            <a:pPr algn="just" eaLnBrk="0" hangingPunct="0"/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_tradnl">
                <a:latin typeface="Times New Roman" pitchFamily="18" charset="0"/>
              </a:rPr>
              <a:t>NOMBRE DEL CURSO: ________________________________________________</a:t>
            </a:r>
          </a:p>
          <a:p>
            <a:pPr eaLnBrk="0" hangingPunct="0"/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_tradnl" b="1" i="1">
                <a:latin typeface="Times New Roman" pitchFamily="18" charset="0"/>
              </a:rPr>
              <a:t>(Fecha en que se cumplimenta este impreso ________ de___________ de___)</a:t>
            </a:r>
          </a:p>
          <a:p>
            <a:pPr eaLnBrk="0" hangingPunct="0"/>
            <a:endParaRPr lang="es-ES_tradnl" b="1" i="1">
              <a:latin typeface="Times New Roman" pitchFamily="18" charset="0"/>
            </a:endParaRPr>
          </a:p>
          <a:p>
            <a:pPr eaLnBrk="0" hangingPunct="0"/>
            <a:r>
              <a:rPr lang="es-ES_tradnl">
                <a:latin typeface="Times New Roman" pitchFamily="18" charset="0"/>
              </a:rPr>
              <a:t>1. </a:t>
            </a:r>
            <a:r>
              <a:rPr lang="es-ES_tradnl" b="1" i="1">
                <a:latin typeface="Times New Roman" pitchFamily="18" charset="0"/>
              </a:rPr>
              <a:t>Objetivos del curso:________________________________________________</a:t>
            </a:r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2. </a:t>
            </a:r>
            <a:r>
              <a:rPr lang="es-ES" b="1" i="1">
                <a:latin typeface="Times New Roman" pitchFamily="18" charset="0"/>
              </a:rPr>
              <a:t>Los contenidos del curso:</a:t>
            </a:r>
            <a:r>
              <a:rPr lang="es-ES">
                <a:latin typeface="Times New Roman" pitchFamily="18" charset="0"/>
              </a:rPr>
              <a:t> ________________________________________</a:t>
            </a:r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3. </a:t>
            </a:r>
            <a:r>
              <a:rPr lang="en-US" b="1" i="1">
                <a:latin typeface="Times New Roman" pitchFamily="18" charset="0"/>
              </a:rPr>
              <a:t>El ambiente </a:t>
            </a:r>
            <a:r>
              <a:rPr lang="en-US">
                <a:latin typeface="Times New Roman" pitchFamily="18" charset="0"/>
              </a:rPr>
              <a:t>(compañerismo, participación,...):___________________________</a:t>
            </a:r>
            <a:endParaRPr lang="es-ES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4. </a:t>
            </a:r>
            <a:r>
              <a:rPr lang="es-ES" b="1" i="1">
                <a:latin typeface="Times New Roman" pitchFamily="18" charset="0"/>
              </a:rPr>
              <a:t>Los formadores</a:t>
            </a:r>
            <a:r>
              <a:rPr lang="es-ES">
                <a:latin typeface="Times New Roman" pitchFamily="18" charset="0"/>
              </a:rPr>
              <a:t> (interés, motivación,...): ____________________________</a:t>
            </a:r>
          </a:p>
          <a:p>
            <a:pPr eaLnBrk="0" hangingPunct="0"/>
            <a:r>
              <a:rPr lang="es-ES">
                <a:latin typeface="Times New Roman" pitchFamily="18" charset="0"/>
              </a:rPr>
              <a:t>5. </a:t>
            </a:r>
            <a:r>
              <a:rPr lang="es-ES" b="1" i="1">
                <a:latin typeface="Times New Roman" pitchFamily="18" charset="0"/>
              </a:rPr>
              <a:t>Los materiales y/o recursos</a:t>
            </a:r>
            <a:r>
              <a:rPr lang="es-ES">
                <a:latin typeface="Times New Roman" pitchFamily="18" charset="0"/>
              </a:rPr>
              <a:t> (mobiliario, condiciones ambientales, recursos didácticos, apuntes escritos,...):_________________________________________</a:t>
            </a:r>
          </a:p>
          <a:p>
            <a:pPr eaLnBrk="0" hangingPunct="0"/>
            <a:r>
              <a:rPr lang="es-ES">
                <a:latin typeface="Times New Roman" pitchFamily="18" charset="0"/>
              </a:rPr>
              <a:t>6. </a:t>
            </a:r>
            <a:r>
              <a:rPr lang="en-US" b="1" i="1">
                <a:latin typeface="Times New Roman" pitchFamily="18" charset="0"/>
              </a:rPr>
              <a:t>Otras sugerencias</a:t>
            </a:r>
            <a:r>
              <a:rPr lang="es-ES">
                <a:latin typeface="Times New Roman" pitchFamily="18" charset="0"/>
              </a:rPr>
              <a:t>:_________________________________________________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61444" name="Picture 3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1446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4138E3-A79A-4587-B60B-B2DDD89F2ACF}" type="slidenum">
              <a:rPr lang="es-ES" smtClean="0"/>
              <a:pPr/>
              <a:t>47</a:t>
            </a:fld>
            <a:endParaRPr lang="es-ES" smtClean="0"/>
          </a:p>
        </p:txBody>
      </p:sp>
      <p:sp>
        <p:nvSpPr>
          <p:cNvPr id="388098" name="Text Box 2"/>
          <p:cNvSpPr txBox="1">
            <a:spLocks noChangeArrowheads="1"/>
          </p:cNvSpPr>
          <p:nvPr/>
        </p:nvSpPr>
        <p:spPr bwMode="auto">
          <a:xfrm>
            <a:off x="1143000" y="333375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buFont typeface="Marlett" pitchFamily="2" charset="2"/>
              <a:buNone/>
              <a:defRPr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RESULTADOS.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476375" y="1052513"/>
            <a:ext cx="54102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Marlett" pitchFamily="2" charset="2"/>
              <a:buChar char="i"/>
            </a:pPr>
            <a:r>
              <a:rPr lang="es-ES_tradnl" sz="2800" b="1">
                <a:latin typeface="Times New Roman" pitchFamily="18" charset="0"/>
              </a:rPr>
              <a:t>OBJETIVOS </a:t>
            </a:r>
            <a:r>
              <a:rPr lang="es-ES" sz="2400">
                <a:latin typeface="Times New Roman" pitchFamily="18" charset="0"/>
              </a:rPr>
              <a:t>(Kirkpatrik, 1999):</a:t>
            </a:r>
            <a:r>
              <a:rPr lang="es-ES_tradnl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990600" y="26670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2: grado de aprendizaje.</a:t>
            </a:r>
            <a:endParaRPr lang="es-ES" sz="2300">
              <a:latin typeface="Times New Roman" pitchFamily="18" charset="0"/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990600" y="35052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3: transferencia al puesto de trabajo</a:t>
            </a:r>
            <a:r>
              <a:rPr lang="es-ES" sz="2300">
                <a:latin typeface="Times New Roman" pitchFamily="18" charset="0"/>
              </a:rPr>
              <a:t>.</a:t>
            </a:r>
          </a:p>
        </p:txBody>
      </p:sp>
      <p:sp>
        <p:nvSpPr>
          <p:cNvPr id="388102" name="Rectangle 6"/>
          <p:cNvSpPr>
            <a:spLocks noChangeArrowheads="1"/>
          </p:cNvSpPr>
          <p:nvPr/>
        </p:nvSpPr>
        <p:spPr bwMode="auto">
          <a:xfrm>
            <a:off x="990600" y="44958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4: impacto de la formación en la organización.</a:t>
            </a:r>
            <a:endParaRPr lang="es-ES" sz="2300">
              <a:latin typeface="Times New Roman" pitchFamily="18" charset="0"/>
            </a:endParaRPr>
          </a:p>
        </p:txBody>
      </p:sp>
      <p:sp>
        <p:nvSpPr>
          <p:cNvPr id="388103" name="Rectangle 7"/>
          <p:cNvSpPr>
            <a:spLocks noChangeArrowheads="1"/>
          </p:cNvSpPr>
          <p:nvPr/>
        </p:nvSpPr>
        <p:spPr bwMode="auto">
          <a:xfrm>
            <a:off x="990600" y="17526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1: reacción de los participantes.</a:t>
            </a:r>
            <a:endParaRPr lang="es-ES" sz="2300">
              <a:latin typeface="Times New Roman" pitchFamily="18" charset="0"/>
            </a:endParaRPr>
          </a:p>
        </p:txBody>
      </p:sp>
      <p:pic>
        <p:nvPicPr>
          <p:cNvPr id="62473" name="Picture 8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2475" name="Rectangle 12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88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88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88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88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autoUpdateAnimBg="0"/>
      <p:bldP spid="388100" grpId="0" autoUpdateAnimBg="0"/>
      <p:bldP spid="388101" grpId="0" autoUpdateAnimBg="0"/>
      <p:bldP spid="388102" grpId="0" autoUpdateAnimBg="0"/>
      <p:bldP spid="388103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1AD5CD-499B-4EF1-92C3-6335573C5387}" type="slidenum">
              <a:rPr lang="es-ES" smtClean="0"/>
              <a:pPr/>
              <a:t>48</a:t>
            </a:fld>
            <a:endParaRPr lang="es-ES" smtClean="0"/>
          </a:p>
        </p:txBody>
      </p:sp>
      <p:sp>
        <p:nvSpPr>
          <p:cNvPr id="389122" name="Rectangle 2"/>
          <p:cNvSpPr>
            <a:spLocks noChangeArrowheads="1"/>
          </p:cNvSpPr>
          <p:nvPr/>
        </p:nvSpPr>
        <p:spPr bwMode="auto">
          <a:xfrm>
            <a:off x="1692275" y="549275"/>
            <a:ext cx="830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</a:t>
            </a:r>
            <a:b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5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 1: REACCIÓN DE LOS PARTICIPANTES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389123" name="Rectangle 3"/>
          <p:cNvSpPr>
            <a:spLocks noChangeArrowheads="1"/>
          </p:cNvSpPr>
          <p:nvPr/>
        </p:nvSpPr>
        <p:spPr bwMode="auto">
          <a:xfrm>
            <a:off x="1547813" y="1196975"/>
            <a:ext cx="8001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/>
            <a:r>
              <a:rPr lang="es-ES" sz="2300" b="1">
                <a:latin typeface="Times New Roman" pitchFamily="18" charset="0"/>
              </a:rPr>
              <a:t>CUESTIONARIO DE SATISFACCIÓN.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389124" name="Rectangle 4"/>
          <p:cNvSpPr>
            <a:spLocks noChangeArrowheads="1"/>
          </p:cNvSpPr>
          <p:nvPr/>
        </p:nvSpPr>
        <p:spPr bwMode="auto">
          <a:xfrm>
            <a:off x="990600" y="1828800"/>
            <a:ext cx="5181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Objetivos y contenidos.</a:t>
            </a:r>
          </a:p>
        </p:txBody>
      </p:sp>
      <p:sp>
        <p:nvSpPr>
          <p:cNvPr id="389125" name="Rectangle 5"/>
          <p:cNvSpPr>
            <a:spLocks noChangeArrowheads="1"/>
          </p:cNvSpPr>
          <p:nvPr/>
        </p:nvSpPr>
        <p:spPr bwMode="auto">
          <a:xfrm>
            <a:off x="990600" y="35052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Metodología y ambiente.</a:t>
            </a:r>
          </a:p>
        </p:txBody>
      </p:sp>
      <p:sp>
        <p:nvSpPr>
          <p:cNvPr id="389126" name="Rectangle 6"/>
          <p:cNvSpPr>
            <a:spLocks noChangeArrowheads="1"/>
          </p:cNvSpPr>
          <p:nvPr/>
        </p:nvSpPr>
        <p:spPr bwMode="auto">
          <a:xfrm>
            <a:off x="990600" y="4800600"/>
            <a:ext cx="7391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Utilidad y valoración global.</a:t>
            </a:r>
          </a:p>
        </p:txBody>
      </p:sp>
      <p:sp>
        <p:nvSpPr>
          <p:cNvPr id="389127" name="Text Box 7"/>
          <p:cNvSpPr txBox="1">
            <a:spLocks noChangeArrowheads="1"/>
          </p:cNvSpPr>
          <p:nvPr/>
        </p:nvSpPr>
        <p:spPr bwMode="auto">
          <a:xfrm>
            <a:off x="1066800" y="2438400"/>
            <a:ext cx="7772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1.1. A su juicio se han alcanzado los objetivos previstos.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1.2. Los temas se han tratado con la profundidad que permitía la duración del curso.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1066800" y="4114800"/>
            <a:ext cx="75438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2.1. La documentación entregada ha sido de calidad.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2.2. La acción formativa ha sido realista y práctica.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9129" name="Text Box 9"/>
          <p:cNvSpPr txBox="1">
            <a:spLocks noChangeArrowheads="1"/>
          </p:cNvSpPr>
          <p:nvPr/>
        </p:nvSpPr>
        <p:spPr bwMode="auto">
          <a:xfrm>
            <a:off x="1066800" y="5410200"/>
            <a:ext cx="77724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3.1. La acción formativa es útil para mi puesto de trabajo.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3.2. La acción formativa merece una buena valoración global.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63499" name="Picture 10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3501" name="Rectangle 1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89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89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3" grpId="0" build="p" autoUpdateAnimBg="0"/>
      <p:bldP spid="389124" grpId="0" autoUpdateAnimBg="0"/>
      <p:bldP spid="389125" grpId="0" autoUpdateAnimBg="0"/>
      <p:bldP spid="389126" grpId="0" autoUpdateAnimBg="0"/>
      <p:bldP spid="389127" grpId="0" autoUpdateAnimBg="0"/>
      <p:bldP spid="389128" grpId="0" autoUpdateAnimBg="0"/>
      <p:bldP spid="389129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293980-DEA5-45FD-87DC-DB50BECC3E07}" type="slidenum">
              <a:rPr lang="es-ES" smtClean="0"/>
              <a:pPr/>
              <a:t>49</a:t>
            </a:fld>
            <a:endParaRPr lang="es-ES" smtClean="0"/>
          </a:p>
        </p:txBody>
      </p:sp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1547813" y="620713"/>
            <a:ext cx="7321550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Gráficas ítems mejor y peor valorado de la A.F</a:t>
            </a:r>
          </a:p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457200" y="1981200"/>
          <a:ext cx="3733800" cy="2994025"/>
        </p:xfrm>
        <a:graphic>
          <a:graphicData uri="http://schemas.openxmlformats.org/presentationml/2006/ole">
            <p:oleObj spid="_x0000_s5122" name="Documento" r:id="rId3" imgW="3115800" imgH="2498760" progId="Word.Document.8">
              <p:embed/>
            </p:oleObj>
          </a:graphicData>
        </a:graphic>
      </p:graphicFrame>
      <p:graphicFrame>
        <p:nvGraphicFramePr>
          <p:cNvPr id="5123" name="Object 4"/>
          <p:cNvGraphicFramePr>
            <a:graphicFrameLocks noChangeAspect="1"/>
          </p:cNvGraphicFramePr>
          <p:nvPr/>
        </p:nvGraphicFramePr>
        <p:xfrm>
          <a:off x="4800600" y="1981200"/>
          <a:ext cx="3733800" cy="2986088"/>
        </p:xfrm>
        <a:graphic>
          <a:graphicData uri="http://schemas.openxmlformats.org/presentationml/2006/ole">
            <p:oleObj spid="_x0000_s5123" name="Documento" r:id="rId4" imgW="2807280" imgH="2243160" progId="Word.Document.8">
              <p:embed/>
            </p:oleObj>
          </a:graphicData>
        </a:graphic>
      </p:graphicFrame>
      <p:sp>
        <p:nvSpPr>
          <p:cNvPr id="390149" name="Text Box 5"/>
          <p:cNvSpPr txBox="1">
            <a:spLocks noChangeArrowheads="1"/>
          </p:cNvSpPr>
          <p:nvPr/>
        </p:nvSpPr>
        <p:spPr bwMode="auto">
          <a:xfrm>
            <a:off x="457200" y="5029200"/>
            <a:ext cx="3362325" cy="13239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mejor valorado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(Las condiciones del aula,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mobiliario y ambiente de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aprendizaje han sido buenas)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0150" name="Text Box 6"/>
          <p:cNvSpPr txBox="1">
            <a:spLocks noChangeArrowheads="1"/>
          </p:cNvSpPr>
          <p:nvPr/>
        </p:nvSpPr>
        <p:spPr bwMode="auto">
          <a:xfrm>
            <a:off x="4800600" y="5029200"/>
            <a:ext cx="43053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peor valorado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 duración del curso ha sido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adecuada a los objetivos y contenidos)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5128" name="Picture 7" descr="marca-tinta-negro_150x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5130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E81CAF-39B0-4529-91B2-BDC712317A26}" type="slidenum">
              <a:rPr lang="es-ES" smtClean="0"/>
              <a:pPr/>
              <a:t>50</a:t>
            </a:fld>
            <a:endParaRPr lang="es-ES" smtClean="0"/>
          </a:p>
        </p:txBody>
      </p:sp>
      <p:sp>
        <p:nvSpPr>
          <p:cNvPr id="6148" name="Text Box 2"/>
          <p:cNvSpPr txBox="1">
            <a:spLocks noChangeArrowheads="1"/>
          </p:cNvSpPr>
          <p:nvPr/>
        </p:nvSpPr>
        <p:spPr bwMode="auto">
          <a:xfrm>
            <a:off x="2057400" y="484188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/>
            <a:endParaRPr lang="es-ES" sz="2400">
              <a:latin typeface="Times New Roman" pitchFamily="18" charset="0"/>
            </a:endParaRPr>
          </a:p>
        </p:txBody>
      </p:sp>
      <p:sp>
        <p:nvSpPr>
          <p:cNvPr id="391171" name="Text Box 3"/>
          <p:cNvSpPr txBox="1">
            <a:spLocks noChangeArrowheads="1"/>
          </p:cNvSpPr>
          <p:nvPr/>
        </p:nvSpPr>
        <p:spPr bwMode="auto">
          <a:xfrm>
            <a:off x="1604963" y="304800"/>
            <a:ext cx="6275387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ítem valoración global de la A.F</a:t>
            </a:r>
          </a:p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2209800" y="1371600"/>
          <a:ext cx="5181600" cy="3657600"/>
        </p:xfrm>
        <a:graphic>
          <a:graphicData uri="http://schemas.openxmlformats.org/presentationml/2006/ole">
            <p:oleObj spid="_x0000_s6146" name="Documento" r:id="rId3" imgW="3286080" imgH="2640600" progId="Word.Document.8">
              <p:embed/>
            </p:oleObj>
          </a:graphicData>
        </a:graphic>
      </p:graphicFrame>
      <p:sp>
        <p:nvSpPr>
          <p:cNvPr id="391173" name="Text Box 5"/>
          <p:cNvSpPr txBox="1">
            <a:spLocks noChangeArrowheads="1"/>
          </p:cNvSpPr>
          <p:nvPr/>
        </p:nvSpPr>
        <p:spPr bwMode="auto">
          <a:xfrm>
            <a:off x="3505200" y="5105400"/>
            <a:ext cx="2719388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valoración global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curso merece una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valoración global de... 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6151" name="Picture 6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153" name="Rectangle 10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C79A4E-B539-4BCD-99E1-3DBF959F6637}" type="slidenum">
              <a:rPr lang="es-ES" smtClean="0"/>
              <a:pPr/>
              <a:t>51</a:t>
            </a:fld>
            <a:endParaRPr lang="es-ES" smtClean="0"/>
          </a:p>
        </p:txBody>
      </p:sp>
      <p:sp>
        <p:nvSpPr>
          <p:cNvPr id="392194" name="Text Box 2"/>
          <p:cNvSpPr txBox="1">
            <a:spLocks noChangeArrowheads="1"/>
          </p:cNvSpPr>
          <p:nvPr/>
        </p:nvSpPr>
        <p:spPr bwMode="auto">
          <a:xfrm>
            <a:off x="1692275" y="333375"/>
            <a:ext cx="7127875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global ítems de la acción formativa (medias)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1981200" y="1600200"/>
          <a:ext cx="5257800" cy="4219575"/>
        </p:xfrm>
        <a:graphic>
          <a:graphicData uri="http://schemas.openxmlformats.org/presentationml/2006/ole">
            <p:oleObj spid="_x0000_s7170" name="Documento" r:id="rId3" imgW="3286080" imgH="2637000" progId="Word.Document.8">
              <p:embed/>
            </p:oleObj>
          </a:graphicData>
        </a:graphic>
      </p:graphicFrame>
      <p:pic>
        <p:nvPicPr>
          <p:cNvPr id="7173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AB7B8B-6F12-4243-9398-917C4998923B}" type="slidenum">
              <a:rPr lang="es-ES" smtClean="0"/>
              <a:pPr/>
              <a:t>52</a:t>
            </a:fld>
            <a:endParaRPr lang="es-ES" smtClean="0"/>
          </a:p>
        </p:txBody>
      </p:sp>
      <p:sp>
        <p:nvSpPr>
          <p:cNvPr id="393218" name="Text Box 2"/>
          <p:cNvSpPr txBox="1">
            <a:spLocks noChangeArrowheads="1"/>
          </p:cNvSpPr>
          <p:nvPr/>
        </p:nvSpPr>
        <p:spPr bwMode="auto">
          <a:xfrm>
            <a:off x="1912938" y="333375"/>
            <a:ext cx="7231062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Gráficas ítems mejor y peor valorado profesor</a:t>
            </a:r>
          </a:p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533400" y="1828800"/>
          <a:ext cx="3733800" cy="2984500"/>
        </p:xfrm>
        <a:graphic>
          <a:graphicData uri="http://schemas.openxmlformats.org/presentationml/2006/ole">
            <p:oleObj spid="_x0000_s8194" name="Documento" r:id="rId3" imgW="3349800" imgH="2678760" progId="Word.Document.8">
              <p:embed/>
            </p:oleObj>
          </a:graphicData>
        </a:graphic>
      </p:graphicFrame>
      <p:sp>
        <p:nvSpPr>
          <p:cNvPr id="393220" name="Text Box 4"/>
          <p:cNvSpPr txBox="1">
            <a:spLocks noChangeArrowheads="1"/>
          </p:cNvSpPr>
          <p:nvPr/>
        </p:nvSpPr>
        <p:spPr bwMode="auto">
          <a:xfrm>
            <a:off x="457200" y="5029200"/>
            <a:ext cx="26416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mejor valorado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profesor domina la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materia)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8195" name="Object 5"/>
          <p:cNvGraphicFramePr>
            <a:graphicFrameLocks noChangeAspect="1"/>
          </p:cNvGraphicFramePr>
          <p:nvPr/>
        </p:nvGraphicFramePr>
        <p:xfrm>
          <a:off x="4495800" y="1828800"/>
          <a:ext cx="3735388" cy="3000375"/>
        </p:xfrm>
        <a:graphic>
          <a:graphicData uri="http://schemas.openxmlformats.org/presentationml/2006/ole">
            <p:oleObj spid="_x0000_s8195" name="Documento" r:id="rId4" imgW="3201120" imgH="2571480" progId="Word.Document.8">
              <p:embed/>
            </p:oleObj>
          </a:graphicData>
        </a:graphic>
      </p:graphicFrame>
      <p:sp>
        <p:nvSpPr>
          <p:cNvPr id="393222" name="Text Box 6"/>
          <p:cNvSpPr txBox="1">
            <a:spLocks noChangeArrowheads="1"/>
          </p:cNvSpPr>
          <p:nvPr/>
        </p:nvSpPr>
        <p:spPr bwMode="auto">
          <a:xfrm>
            <a:off x="4495800" y="5029200"/>
            <a:ext cx="41783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peor valorado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(Las enseñanzas transmitidas se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adecuan a los objetivos y contenidos)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8200" name="Picture 7" descr="marca-tinta-negro_150x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8202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D7AB60-2C94-430F-B4DC-57E79686DB71}" type="slidenum">
              <a:rPr lang="es-ES" smtClean="0"/>
              <a:pPr/>
              <a:t>53</a:t>
            </a:fld>
            <a:endParaRPr lang="es-ES" smtClean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2590800" y="1295400"/>
          <a:ext cx="4572000" cy="3667125"/>
        </p:xfrm>
        <a:graphic>
          <a:graphicData uri="http://schemas.openxmlformats.org/presentationml/2006/ole">
            <p:oleObj spid="_x0000_s9218" name="Documento" r:id="rId3" imgW="3381840" imgH="2713320" progId="Word.Document.8">
              <p:embed/>
            </p:oleObj>
          </a:graphicData>
        </a:graphic>
      </p:graphicFrame>
      <p:sp>
        <p:nvSpPr>
          <p:cNvPr id="394243" name="Text Box 3"/>
          <p:cNvSpPr txBox="1">
            <a:spLocks noChangeArrowheads="1"/>
          </p:cNvSpPr>
          <p:nvPr/>
        </p:nvSpPr>
        <p:spPr bwMode="auto">
          <a:xfrm>
            <a:off x="1763713" y="260350"/>
            <a:ext cx="6727825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ítem valoración global del profesor</a:t>
            </a:r>
          </a:p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4244" name="Text Box 4"/>
          <p:cNvSpPr txBox="1">
            <a:spLocks noChangeArrowheads="1"/>
          </p:cNvSpPr>
          <p:nvPr/>
        </p:nvSpPr>
        <p:spPr bwMode="auto">
          <a:xfrm>
            <a:off x="3505200" y="5105400"/>
            <a:ext cx="2874963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valoración global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profesor merece una </a:t>
            </a:r>
          </a:p>
          <a:p>
            <a:pPr eaLnBrk="0" hangingPunct="0"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valoración global de... 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9222" name="Picture 5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9224" name="Rectangle 9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84CE82-41E7-4E5B-B5FF-01507B972C11}" type="slidenum">
              <a:rPr lang="es-ES" smtClean="0"/>
              <a:pPr/>
              <a:t>54</a:t>
            </a:fld>
            <a:endParaRPr lang="es-ES" smtClean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438400" y="1371600"/>
          <a:ext cx="5029200" cy="4038600"/>
        </p:xfrm>
        <a:graphic>
          <a:graphicData uri="http://schemas.openxmlformats.org/presentationml/2006/ole">
            <p:oleObj spid="_x0000_s10242" name="Documento" r:id="rId3" imgW="3254400" imgH="2612880" progId="Word.Document.8">
              <p:embed/>
            </p:oleObj>
          </a:graphicData>
        </a:graphic>
      </p:graphicFrame>
      <p:sp>
        <p:nvSpPr>
          <p:cNvPr id="395267" name="Text Box 3"/>
          <p:cNvSpPr txBox="1">
            <a:spLocks noChangeArrowheads="1"/>
          </p:cNvSpPr>
          <p:nvPr/>
        </p:nvSpPr>
        <p:spPr bwMode="auto">
          <a:xfrm>
            <a:off x="1455738" y="304800"/>
            <a:ext cx="657225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global ítems del profesor (medias)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10245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10247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311D4A-8957-4A1B-A68E-2E6E8FFA8F54}" type="slidenum">
              <a:rPr lang="es-ES" smtClean="0"/>
              <a:pPr/>
              <a:t>55</a:t>
            </a:fld>
            <a:endParaRPr lang="es-ES" smtClean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1692275" y="476250"/>
          <a:ext cx="6437313" cy="5810250"/>
        </p:xfrm>
        <a:graphic>
          <a:graphicData uri="http://schemas.openxmlformats.org/presentationml/2006/ole">
            <p:oleObj spid="_x0000_s11266" name="Documento" r:id="rId3" imgW="6891480" imgH="6434280" progId="Word.Document.8">
              <p:embed/>
            </p:oleObj>
          </a:graphicData>
        </a:graphic>
      </p:graphicFrame>
      <p:pic>
        <p:nvPicPr>
          <p:cNvPr id="11268" name="Picture 3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11270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D8A6D3-2967-42BF-9B90-F0EF6D38470D}" type="slidenum">
              <a:rPr lang="es-ES" smtClean="0"/>
              <a:pPr/>
              <a:t>56</a:t>
            </a:fld>
            <a:endParaRPr lang="es-ES" smtClean="0"/>
          </a:p>
        </p:txBody>
      </p:sp>
      <p:sp>
        <p:nvSpPr>
          <p:cNvPr id="397314" name="Rectangle 2"/>
          <p:cNvSpPr>
            <a:spLocks noChangeArrowheads="1"/>
          </p:cNvSpPr>
          <p:nvPr/>
        </p:nvSpPr>
        <p:spPr bwMode="auto">
          <a:xfrm>
            <a:off x="1763713" y="333375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</a:t>
            </a:r>
            <a:b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5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 2: GRADO DE APRENDIZAJE.</a:t>
            </a:r>
            <a:endParaRPr lang="es-ES" sz="2900" b="1" u="sng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97315" name="AutoShape 3"/>
          <p:cNvSpPr>
            <a:spLocks noChangeArrowheads="1"/>
          </p:cNvSpPr>
          <p:nvPr/>
        </p:nvSpPr>
        <p:spPr bwMode="auto">
          <a:xfrm>
            <a:off x="762000" y="2667000"/>
            <a:ext cx="1828800" cy="19812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4517" name="Text Box 4"/>
          <p:cNvSpPr txBox="1">
            <a:spLocks noChangeArrowheads="1"/>
          </p:cNvSpPr>
          <p:nvPr/>
        </p:nvSpPr>
        <p:spPr bwMode="auto">
          <a:xfrm>
            <a:off x="1219200" y="2514600"/>
            <a:ext cx="1295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s-ES" sz="2400">
              <a:latin typeface="Times New Roman" pitchFamily="18" charset="0"/>
            </a:endParaRPr>
          </a:p>
        </p:txBody>
      </p:sp>
      <p:sp>
        <p:nvSpPr>
          <p:cNvPr id="397317" name="Text Box 5"/>
          <p:cNvSpPr txBox="1">
            <a:spLocks noChangeArrowheads="1"/>
          </p:cNvSpPr>
          <p:nvPr/>
        </p:nvSpPr>
        <p:spPr bwMode="auto">
          <a:xfrm>
            <a:off x="838200" y="3352800"/>
            <a:ext cx="1676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PRETEST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18" name="Rectangle 6"/>
          <p:cNvSpPr>
            <a:spLocks noChangeArrowheads="1"/>
          </p:cNvSpPr>
          <p:nvPr/>
        </p:nvSpPr>
        <p:spPr bwMode="auto">
          <a:xfrm>
            <a:off x="3429000" y="3276600"/>
            <a:ext cx="2057400" cy="762000"/>
          </a:xfrm>
          <a:prstGeom prst="rect">
            <a:avLst/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7319" name="Line 7"/>
          <p:cNvSpPr>
            <a:spLocks noChangeShapeType="1"/>
          </p:cNvSpPr>
          <p:nvPr/>
        </p:nvSpPr>
        <p:spPr bwMode="auto">
          <a:xfrm>
            <a:off x="2590800" y="3657600"/>
            <a:ext cx="838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7320" name="Text Box 8"/>
          <p:cNvSpPr txBox="1">
            <a:spLocks noChangeArrowheads="1"/>
          </p:cNvSpPr>
          <p:nvPr/>
        </p:nvSpPr>
        <p:spPr bwMode="auto">
          <a:xfrm>
            <a:off x="3429000" y="3352800"/>
            <a:ext cx="2057400" cy="517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1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IMPLEMENTACIÓN A.F.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21" name="AutoShape 9"/>
          <p:cNvSpPr>
            <a:spLocks noChangeArrowheads="1"/>
          </p:cNvSpPr>
          <p:nvPr/>
        </p:nvSpPr>
        <p:spPr bwMode="auto">
          <a:xfrm>
            <a:off x="6324600" y="2667000"/>
            <a:ext cx="1828800" cy="19812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7322" name="Text Box 10"/>
          <p:cNvSpPr txBox="1">
            <a:spLocks noChangeArrowheads="1"/>
          </p:cNvSpPr>
          <p:nvPr/>
        </p:nvSpPr>
        <p:spPr bwMode="auto">
          <a:xfrm>
            <a:off x="6477000" y="3429000"/>
            <a:ext cx="1676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POSTEST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23" name="Line 11"/>
          <p:cNvSpPr>
            <a:spLocks noChangeShapeType="1"/>
          </p:cNvSpPr>
          <p:nvPr/>
        </p:nvSpPr>
        <p:spPr bwMode="auto">
          <a:xfrm>
            <a:off x="5486400" y="3657600"/>
            <a:ext cx="838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7324" name="Text Box 12"/>
          <p:cNvSpPr txBox="1">
            <a:spLocks noChangeArrowheads="1"/>
          </p:cNvSpPr>
          <p:nvPr/>
        </p:nvSpPr>
        <p:spPr bwMode="auto">
          <a:xfrm>
            <a:off x="3657600" y="5181600"/>
            <a:ext cx="1524000" cy="13843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Análisis calidad métrica de la prueba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397325" name="Line 13"/>
          <p:cNvSpPr>
            <a:spLocks noChangeShapeType="1"/>
          </p:cNvSpPr>
          <p:nvPr/>
        </p:nvSpPr>
        <p:spPr bwMode="auto">
          <a:xfrm flipV="1">
            <a:off x="4419600" y="4114800"/>
            <a:ext cx="22860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6" name="Line 14"/>
          <p:cNvSpPr>
            <a:spLocks noChangeShapeType="1"/>
          </p:cNvSpPr>
          <p:nvPr/>
        </p:nvSpPr>
        <p:spPr bwMode="auto">
          <a:xfrm flipH="1" flipV="1">
            <a:off x="2286000" y="4038600"/>
            <a:ext cx="2133600" cy="1143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7" name="Text Box 15"/>
          <p:cNvSpPr txBox="1">
            <a:spLocks noChangeArrowheads="1"/>
          </p:cNvSpPr>
          <p:nvPr/>
        </p:nvSpPr>
        <p:spPr bwMode="auto">
          <a:xfrm>
            <a:off x="3733800" y="1295400"/>
            <a:ext cx="1524000" cy="7747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Estadístico de contraste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397328" name="Line 16"/>
          <p:cNvSpPr>
            <a:spLocks noChangeShapeType="1"/>
          </p:cNvSpPr>
          <p:nvPr/>
        </p:nvSpPr>
        <p:spPr bwMode="auto">
          <a:xfrm flipH="1">
            <a:off x="2209800" y="2057400"/>
            <a:ext cx="22860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9" name="Line 17"/>
          <p:cNvSpPr>
            <a:spLocks noChangeShapeType="1"/>
          </p:cNvSpPr>
          <p:nvPr/>
        </p:nvSpPr>
        <p:spPr bwMode="auto">
          <a:xfrm>
            <a:off x="4495800" y="2057400"/>
            <a:ext cx="22098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64531" name="Picture 18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32" name="Rectangle 2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64533" name="Rectangle 22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97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5" grpId="0" animBg="1"/>
      <p:bldP spid="397317" grpId="0" autoUpdateAnimBg="0"/>
      <p:bldP spid="397318" grpId="0" animBg="1"/>
      <p:bldP spid="397319" grpId="0" animBg="1"/>
      <p:bldP spid="397320" grpId="0" autoUpdateAnimBg="0"/>
      <p:bldP spid="397321" grpId="0" animBg="1"/>
      <p:bldP spid="397322" grpId="0" autoUpdateAnimBg="0"/>
      <p:bldP spid="397323" grpId="0" animBg="1"/>
      <p:bldP spid="397324" grpId="0" animBg="1" autoUpdateAnimBg="0"/>
      <p:bldP spid="397325" grpId="0" animBg="1"/>
      <p:bldP spid="397326" grpId="0" animBg="1"/>
      <p:bldP spid="397327" grpId="0" animBg="1" autoUpdateAnimBg="0"/>
      <p:bldP spid="397328" grpId="0" animBg="1"/>
      <p:bldP spid="39732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1DFCB3-57D8-4651-A288-078B93366A4C}" type="slidenum">
              <a:rPr lang="es-ES" smtClean="0"/>
              <a:pPr/>
              <a:t>57</a:t>
            </a:fld>
            <a:endParaRPr lang="es-ES" smtClean="0"/>
          </a:p>
        </p:txBody>
      </p:sp>
      <p:sp>
        <p:nvSpPr>
          <p:cNvPr id="398338" name="Rectangle 2"/>
          <p:cNvSpPr>
            <a:spLocks noChangeArrowheads="1"/>
          </p:cNvSpPr>
          <p:nvPr/>
        </p:nvSpPr>
        <p:spPr bwMode="auto">
          <a:xfrm>
            <a:off x="685800" y="381000"/>
            <a:ext cx="845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500" b="1" u="sng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(pre) 1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12290" name="Object 3"/>
          <p:cNvGraphicFramePr>
            <a:graphicFrameLocks noChangeAspect="1"/>
          </p:cNvGraphicFramePr>
          <p:nvPr/>
        </p:nvGraphicFramePr>
        <p:xfrm>
          <a:off x="1290638" y="814388"/>
          <a:ext cx="6686550" cy="5567362"/>
        </p:xfrm>
        <a:graphic>
          <a:graphicData uri="http://schemas.openxmlformats.org/presentationml/2006/ole">
            <p:oleObj spid="_x0000_s12290" name="Documento" r:id="rId3" imgW="5748480" imgH="5137200" progId="Word.Document.8">
              <p:embed/>
            </p:oleObj>
          </a:graphicData>
        </a:graphic>
      </p:graphicFrame>
      <p:pic>
        <p:nvPicPr>
          <p:cNvPr id="12293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A81308-A0F0-4FC0-A7DD-A445319AEC5A}" type="slidenum">
              <a:rPr lang="es-ES" smtClean="0"/>
              <a:pPr/>
              <a:t>58</a:t>
            </a:fld>
            <a:endParaRPr lang="es-ES" smtClean="0"/>
          </a:p>
        </p:txBody>
      </p:sp>
      <p:sp>
        <p:nvSpPr>
          <p:cNvPr id="13316" name="Rectangle 2"/>
          <p:cNvSpPr>
            <a:spLocks noChangeArrowheads="1"/>
          </p:cNvSpPr>
          <p:nvPr/>
        </p:nvSpPr>
        <p:spPr bwMode="auto">
          <a:xfrm>
            <a:off x="1763713" y="836613"/>
            <a:ext cx="70564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algn="ctr" eaLnBrk="0" hangingPunct="0"/>
            <a:r>
              <a:rPr lang="es-ES" sz="2500" b="1" u="sng">
                <a:latin typeface="Times New Roman" pitchFamily="18" charset="0"/>
              </a:rPr>
              <a:t>EJEMPLO RESULTADOS MÉTRICOS (pre) 2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13314" name="Object 3"/>
          <p:cNvGraphicFramePr>
            <a:graphicFrameLocks noChangeAspect="1"/>
          </p:cNvGraphicFramePr>
          <p:nvPr/>
        </p:nvGraphicFramePr>
        <p:xfrm>
          <a:off x="395288" y="2492375"/>
          <a:ext cx="8353425" cy="3095625"/>
        </p:xfrm>
        <a:graphic>
          <a:graphicData uri="http://schemas.openxmlformats.org/presentationml/2006/ole">
            <p:oleObj spid="_x0000_s13314" name="Documento" r:id="rId3" imgW="7567200" imgH="2818440" progId="Word.Document.8">
              <p:embed/>
            </p:oleObj>
          </a:graphicData>
        </a:graphic>
      </p:graphicFrame>
      <p:pic>
        <p:nvPicPr>
          <p:cNvPr id="13317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0" y="1341438"/>
            <a:ext cx="16192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1F8465-0D33-4235-9ACB-14E210F366CD}" type="slidenum">
              <a:rPr lang="es-ES" smtClean="0"/>
              <a:pPr/>
              <a:t>59</a:t>
            </a:fld>
            <a:endParaRPr lang="es-ES" smtClean="0"/>
          </a:p>
        </p:txBody>
      </p:sp>
      <p:sp>
        <p:nvSpPr>
          <p:cNvPr id="400386" name="Rectangle 2"/>
          <p:cNvSpPr>
            <a:spLocks noChangeArrowheads="1"/>
          </p:cNvSpPr>
          <p:nvPr/>
        </p:nvSpPr>
        <p:spPr bwMode="auto">
          <a:xfrm>
            <a:off x="1547813" y="404813"/>
            <a:ext cx="84963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400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(post) 3 (METRIX)</a:t>
            </a:r>
          </a:p>
        </p:txBody>
      </p:sp>
      <p:graphicFrame>
        <p:nvGraphicFramePr>
          <p:cNvPr id="14338" name="Object 3"/>
          <p:cNvGraphicFramePr>
            <a:graphicFrameLocks noChangeAspect="1"/>
          </p:cNvGraphicFramePr>
          <p:nvPr/>
        </p:nvGraphicFramePr>
        <p:xfrm>
          <a:off x="2051050" y="765175"/>
          <a:ext cx="6448425" cy="5762625"/>
        </p:xfrm>
        <a:graphic>
          <a:graphicData uri="http://schemas.openxmlformats.org/presentationml/2006/ole">
            <p:oleObj spid="_x0000_s14338" name="Documento" r:id="rId3" imgW="5748480" imgH="5126040" progId="Word.Document.8">
              <p:embed/>
            </p:oleObj>
          </a:graphicData>
        </a:graphic>
      </p:graphicFrame>
      <p:pic>
        <p:nvPicPr>
          <p:cNvPr id="14341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0" y="1341438"/>
            <a:ext cx="154781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CBE5A4-6BAF-4C39-A8FA-06B976F2B493}" type="slidenum">
              <a:rPr lang="es-ES" smtClean="0"/>
              <a:pPr/>
              <a:t>60</a:t>
            </a:fld>
            <a:endParaRPr lang="es-ES" smtClean="0"/>
          </a:p>
        </p:txBody>
      </p:sp>
      <p:sp>
        <p:nvSpPr>
          <p:cNvPr id="401410" name="Rectangle 2"/>
          <p:cNvSpPr>
            <a:spLocks noChangeArrowheads="1"/>
          </p:cNvSpPr>
          <p:nvPr/>
        </p:nvSpPr>
        <p:spPr bwMode="auto">
          <a:xfrm>
            <a:off x="1835150" y="404813"/>
            <a:ext cx="73088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900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(post) 4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15362" name="Object 3"/>
          <p:cNvGraphicFramePr>
            <a:graphicFrameLocks noChangeAspect="1"/>
          </p:cNvGraphicFramePr>
          <p:nvPr/>
        </p:nvGraphicFramePr>
        <p:xfrm>
          <a:off x="539750" y="2133600"/>
          <a:ext cx="8115300" cy="3275013"/>
        </p:xfrm>
        <a:graphic>
          <a:graphicData uri="http://schemas.openxmlformats.org/presentationml/2006/ole">
            <p:oleObj spid="_x0000_s15362" name="Documento" r:id="rId3" imgW="6962040" imgH="2818440" progId="Word.Document.8">
              <p:embed/>
            </p:oleObj>
          </a:graphicData>
        </a:graphic>
      </p:graphicFrame>
      <p:pic>
        <p:nvPicPr>
          <p:cNvPr id="15365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0" y="1341438"/>
            <a:ext cx="14033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77D30F-6E31-40DB-B4F2-1C5B5F064982}" type="slidenum">
              <a:rPr lang="es-ES" smtClean="0"/>
              <a:pPr/>
              <a:t>61</a:t>
            </a:fld>
            <a:endParaRPr lang="es-ES" smtClean="0"/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1619250" y="1371600"/>
          <a:ext cx="6686550" cy="4495800"/>
        </p:xfrm>
        <a:graphic>
          <a:graphicData uri="http://schemas.openxmlformats.org/presentationml/2006/ole">
            <p:oleObj spid="_x0000_s16386" name="Gráfico" r:id="rId3" imgW="6096000" imgH="4076821" progId="MSGraph.Chart.8">
              <p:embed followColorScheme="full"/>
            </p:oleObj>
          </a:graphicData>
        </a:graphic>
      </p:graphicFrame>
      <p:sp>
        <p:nvSpPr>
          <p:cNvPr id="16388" name="Line 3"/>
          <p:cNvSpPr>
            <a:spLocks noChangeShapeType="1"/>
          </p:cNvSpPr>
          <p:nvPr/>
        </p:nvSpPr>
        <p:spPr bwMode="auto">
          <a:xfrm>
            <a:off x="1676400" y="3124200"/>
            <a:ext cx="4419600" cy="0"/>
          </a:xfrm>
          <a:prstGeom prst="line">
            <a:avLst/>
          </a:prstGeom>
          <a:noFill/>
          <a:ln w="12700">
            <a:solidFill>
              <a:srgbClr val="FF505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89" name="Line 4"/>
          <p:cNvSpPr>
            <a:spLocks noChangeShapeType="1"/>
          </p:cNvSpPr>
          <p:nvPr/>
        </p:nvSpPr>
        <p:spPr bwMode="auto">
          <a:xfrm>
            <a:off x="1676400" y="4038600"/>
            <a:ext cx="4419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6390" name="Line 5"/>
          <p:cNvSpPr>
            <a:spLocks noChangeShapeType="1"/>
          </p:cNvSpPr>
          <p:nvPr/>
        </p:nvSpPr>
        <p:spPr bwMode="auto">
          <a:xfrm>
            <a:off x="1676400" y="4495800"/>
            <a:ext cx="4419600" cy="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02438" name="Text Box 6"/>
          <p:cNvSpPr txBox="1">
            <a:spLocks noChangeArrowheads="1"/>
          </p:cNvSpPr>
          <p:nvPr/>
        </p:nvSpPr>
        <p:spPr bwMode="auto">
          <a:xfrm>
            <a:off x="2819400" y="381000"/>
            <a:ext cx="3581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PERFIL DE ÍTEMS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16392" name="Picture 7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Rectangle 8"/>
          <p:cNvSpPr>
            <a:spLocks noChangeArrowheads="1"/>
          </p:cNvSpPr>
          <p:nvPr/>
        </p:nvSpPr>
        <p:spPr bwMode="auto">
          <a:xfrm>
            <a:off x="0" y="1341438"/>
            <a:ext cx="16192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0D41FDB-C9CB-428D-AA81-3E5BC9A54351}" type="slidenum">
              <a:rPr lang="es-ES" smtClean="0"/>
              <a:pPr/>
              <a:t>62</a:t>
            </a:fld>
            <a:endParaRPr lang="es-ES" smtClean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95288" y="1773238"/>
          <a:ext cx="7977187" cy="1865312"/>
        </p:xfrm>
        <a:graphic>
          <a:graphicData uri="http://schemas.openxmlformats.org/presentationml/2006/ole">
            <p:oleObj spid="_x0000_s17410" name="Documento" r:id="rId3" imgW="7823880" imgH="1844640" progId="Word.Document.8">
              <p:embed/>
            </p:oleObj>
          </a:graphicData>
        </a:graphic>
      </p:graphicFrame>
      <p:sp>
        <p:nvSpPr>
          <p:cNvPr id="403459" name="Rectangle 3"/>
          <p:cNvSpPr>
            <a:spLocks noChangeArrowheads="1"/>
          </p:cNvSpPr>
          <p:nvPr/>
        </p:nvSpPr>
        <p:spPr bwMode="auto">
          <a:xfrm>
            <a:off x="2051050" y="549275"/>
            <a:ext cx="6629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DIFERENCIA DE MEDIAS</a:t>
            </a:r>
            <a:endParaRPr lang="es-ES" sz="2400" u="sng">
              <a:latin typeface="Times New Roman" pitchFamily="18" charset="0"/>
            </a:endParaRPr>
          </a:p>
        </p:txBody>
      </p:sp>
      <p:pic>
        <p:nvPicPr>
          <p:cNvPr id="17413" name="Picture 4" descr="marca-tinta-negro_150x1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9811DC-7213-4869-B86C-70258945A190}" type="slidenum">
              <a:rPr lang="es-ES" smtClean="0"/>
              <a:pPr/>
              <a:t>63</a:t>
            </a:fld>
            <a:endParaRPr lang="es-ES" smtClean="0"/>
          </a:p>
        </p:txBody>
      </p:sp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763713" y="836613"/>
            <a:ext cx="830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>
              <a:defRPr/>
            </a:pPr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IMPLICACIONES METODOLÓGICAS</a:t>
            </a:r>
            <a: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NIVELES 3 Y 4: TRANSFERENCIA E IMPACTO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1692275" y="1484313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200" b="1">
                <a:latin typeface="Times New Roman" pitchFamily="18" charset="0"/>
              </a:rPr>
              <a:t>DESARROLLO DE SISTEMAS DE INDICADORES.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4" name="Rectangle 4"/>
          <p:cNvSpPr>
            <a:spLocks noChangeArrowheads="1"/>
          </p:cNvSpPr>
          <p:nvPr/>
        </p:nvSpPr>
        <p:spPr bwMode="auto">
          <a:xfrm>
            <a:off x="762000" y="21336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200" b="1">
                <a:latin typeface="Times New Roman" pitchFamily="18" charset="0"/>
              </a:rPr>
              <a:t>DISEÑO DE GRUPO CONTROL NO EQUIVALENTE CON PRUEBA PREVIA Y POSTERIOR.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5" name="Rectangle 5"/>
          <p:cNvSpPr>
            <a:spLocks noChangeArrowheads="1"/>
          </p:cNvSpPr>
          <p:nvPr/>
        </p:nvSpPr>
        <p:spPr bwMode="auto">
          <a:xfrm>
            <a:off x="990600" y="4495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700">
                <a:latin typeface="Times New Roman" pitchFamily="18" charset="0"/>
              </a:rPr>
              <a:t>Cómo repercute la formación en la institución.</a:t>
            </a:r>
            <a:endParaRPr lang="es-ES" sz="2200">
              <a:latin typeface="Times New Roman" pitchFamily="18" charset="0"/>
            </a:endParaRPr>
          </a:p>
        </p:txBody>
      </p:sp>
      <p:sp>
        <p:nvSpPr>
          <p:cNvPr id="404486" name="Rectangle 6"/>
          <p:cNvSpPr>
            <a:spLocks noChangeArrowheads="1"/>
          </p:cNvSpPr>
          <p:nvPr/>
        </p:nvSpPr>
        <p:spPr bwMode="auto">
          <a:xfrm>
            <a:off x="990600" y="31242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700">
                <a:latin typeface="Times New Roman" pitchFamily="18" charset="0"/>
              </a:rPr>
              <a:t>Cómo se traduce la acción formativa en acciones y resultados concretos en el puesto de trabajo.</a:t>
            </a:r>
          </a:p>
        </p:txBody>
      </p:sp>
      <p:pic>
        <p:nvPicPr>
          <p:cNvPr id="65544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5" name="Rectangle 8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04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04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3" grpId="0" autoUpdateAnimBg="0"/>
      <p:bldP spid="404484" grpId="0" autoUpdateAnimBg="0"/>
      <p:bldP spid="404485" grpId="0" build="p" autoUpdateAnimBg="0"/>
      <p:bldP spid="404486" grpId="0" build="p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BFCDED-97EA-47DD-A0B5-983178365D1E}" type="slidenum">
              <a:rPr lang="es-ES" smtClean="0"/>
              <a:pPr/>
              <a:t>64</a:t>
            </a:fld>
            <a:endParaRPr lang="es-ES" smtClean="0"/>
          </a:p>
        </p:txBody>
      </p:sp>
      <p:sp>
        <p:nvSpPr>
          <p:cNvPr id="66563" name="Text Box 2"/>
          <p:cNvSpPr txBox="1">
            <a:spLocks noChangeArrowheads="1"/>
          </p:cNvSpPr>
          <p:nvPr/>
        </p:nvSpPr>
        <p:spPr bwMode="auto">
          <a:xfrm>
            <a:off x="3581400" y="304800"/>
            <a:ext cx="2514600" cy="10922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05507" name="Text Box 3"/>
          <p:cNvSpPr txBox="1">
            <a:spLocks noChangeArrowheads="1"/>
          </p:cNvSpPr>
          <p:nvPr/>
        </p:nvSpPr>
        <p:spPr bwMode="auto">
          <a:xfrm>
            <a:off x="2057400" y="2590800"/>
            <a:ext cx="5867400" cy="126365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</a:t>
            </a:r>
            <a:r>
              <a:rPr lang="es-ES_tradnl" sz="2400">
                <a:latin typeface="Times New Roman" pitchFamily="18" charset="0"/>
              </a:rPr>
              <a:t> O O</a:t>
            </a:r>
            <a:r>
              <a:rPr lang="es-ES_tradnl" sz="2400" baseline="-25000">
                <a:latin typeface="Times New Roman" pitchFamily="18" charset="0"/>
              </a:rPr>
              <a:t>..........</a:t>
            </a:r>
            <a:r>
              <a:rPr lang="es-ES_tradnl" sz="2400">
                <a:latin typeface="Times New Roman" pitchFamily="18" charset="0"/>
              </a:rPr>
              <a:t> O</a:t>
            </a:r>
            <a:r>
              <a:rPr lang="es-ES_tradnl" sz="2400" baseline="-25000">
                <a:latin typeface="Times New Roman" pitchFamily="18" charset="0"/>
              </a:rPr>
              <a:t>n	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n+1........ </a:t>
            </a:r>
            <a:r>
              <a:rPr lang="es-ES_tradnl" sz="2400">
                <a:latin typeface="Times New Roman" pitchFamily="18" charset="0"/>
              </a:rPr>
              <a:t>O O</a:t>
            </a:r>
            <a:r>
              <a:rPr lang="es-ES_tradnl" sz="2400" baseline="-25000">
                <a:latin typeface="Times New Roman" pitchFamily="18" charset="0"/>
              </a:rPr>
              <a:t>n+k</a:t>
            </a:r>
            <a:r>
              <a:rPr lang="es-ES_tradnl" sz="2400">
                <a:latin typeface="Times New Roman" pitchFamily="18" charset="0"/>
              </a:rPr>
              <a:t> </a:t>
            </a:r>
            <a:endParaRPr lang="es-ES_tradnl" sz="2400" baseline="-25000">
              <a:latin typeface="Times New Roman" pitchFamily="18" charset="0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----------------------------------------------------------------------------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</a:t>
            </a:r>
            <a:r>
              <a:rPr lang="es-ES_tradnl" sz="2400">
                <a:latin typeface="Times New Roman" pitchFamily="18" charset="0"/>
              </a:rPr>
              <a:t> O O</a:t>
            </a:r>
            <a:r>
              <a:rPr lang="es-ES_tradnl" sz="2400" baseline="-25000">
                <a:latin typeface="Times New Roman" pitchFamily="18" charset="0"/>
              </a:rPr>
              <a:t>..........</a:t>
            </a:r>
            <a:r>
              <a:rPr lang="es-ES_tradnl" sz="2400">
                <a:latin typeface="Times New Roman" pitchFamily="18" charset="0"/>
              </a:rPr>
              <a:t> O</a:t>
            </a:r>
            <a:r>
              <a:rPr lang="es-ES_tradnl" sz="2400" baseline="-25000">
                <a:latin typeface="Times New Roman" pitchFamily="18" charset="0"/>
              </a:rPr>
              <a:t>n	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n+1........ </a:t>
            </a:r>
            <a:r>
              <a:rPr lang="es-ES_tradnl" sz="2400">
                <a:latin typeface="Times New Roman" pitchFamily="18" charset="0"/>
              </a:rPr>
              <a:t>O O</a:t>
            </a:r>
            <a:r>
              <a:rPr lang="es-ES_tradnl" sz="2400" baseline="-25000">
                <a:latin typeface="Times New Roman" pitchFamily="18" charset="0"/>
              </a:rPr>
              <a:t>n+k</a:t>
            </a:r>
            <a:r>
              <a:rPr lang="es-ES_tradnl" sz="24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400" baseline="-25000">
                <a:solidFill>
                  <a:srgbClr val="FFFF00"/>
                </a:solidFill>
                <a:latin typeface="Times New Roman" pitchFamily="18" charset="0"/>
              </a:rPr>
              <a:t>	</a:t>
            </a:r>
          </a:p>
        </p:txBody>
      </p:sp>
      <p:sp>
        <p:nvSpPr>
          <p:cNvPr id="405508" name="Text Box 4"/>
          <p:cNvSpPr txBox="1">
            <a:spLocks noChangeArrowheads="1"/>
          </p:cNvSpPr>
          <p:nvPr/>
        </p:nvSpPr>
        <p:spPr bwMode="auto">
          <a:xfrm>
            <a:off x="533400" y="1773238"/>
            <a:ext cx="8610600" cy="390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Tender hacia un diseño de discontinuidad en la regresión.</a:t>
            </a:r>
            <a:r>
              <a:rPr lang="es-ES_tradnl" sz="24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405509" name="Text Box 5"/>
          <p:cNvSpPr txBox="1">
            <a:spLocks noChangeArrowheads="1"/>
          </p:cNvSpPr>
          <p:nvPr/>
        </p:nvSpPr>
        <p:spPr bwMode="auto">
          <a:xfrm>
            <a:off x="3581400" y="5334000"/>
            <a:ext cx="2514600" cy="10922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C   O</a:t>
            </a:r>
            <a:r>
              <a:rPr lang="es-ES_tradnl" sz="2400" baseline="-25000">
                <a:latin typeface="Times New Roman" pitchFamily="18" charset="0"/>
              </a:rPr>
              <a:t>1	    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C   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05510" name="Text Box 6"/>
          <p:cNvSpPr txBox="1">
            <a:spLocks noChangeArrowheads="1"/>
          </p:cNvSpPr>
          <p:nvPr/>
        </p:nvSpPr>
        <p:spPr bwMode="auto">
          <a:xfrm>
            <a:off x="1641475" y="4191000"/>
            <a:ext cx="60198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s-ES_tradnl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Modelización de variables relevantes </a:t>
            </a:r>
          </a:p>
          <a:p>
            <a:pPr algn="ctr" eaLnBrk="0" hangingPunct="0">
              <a:defRPr/>
            </a:pPr>
            <a:r>
              <a:rPr lang="es-ES_tradnl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(Yamaguchi 1991; Reichard &amp; Bormann, 1994)</a:t>
            </a:r>
          </a:p>
        </p:txBody>
      </p:sp>
      <p:pic>
        <p:nvPicPr>
          <p:cNvPr id="66568" name="Picture 7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9" name="Rectangle 8"/>
          <p:cNvSpPr>
            <a:spLocks noChangeArrowheads="1"/>
          </p:cNvSpPr>
          <p:nvPr/>
        </p:nvSpPr>
        <p:spPr bwMode="auto">
          <a:xfrm>
            <a:off x="0" y="1341438"/>
            <a:ext cx="154781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07" grpId="0" animBg="1" autoUpdateAnimBg="0"/>
      <p:bldP spid="405508" grpId="0" autoUpdateAnimBg="0"/>
      <p:bldP spid="405509" grpId="0" animBg="1" autoUpdateAnimBg="0"/>
      <p:bldP spid="405510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E24D59-6B99-44E5-B0A6-600E7CBD82DE}" type="slidenum">
              <a:rPr lang="es-ES" smtClean="0"/>
              <a:pPr/>
              <a:t>65</a:t>
            </a:fld>
            <a:endParaRPr lang="es-ES" smtClean="0"/>
          </a:p>
        </p:txBody>
      </p:sp>
      <p:sp>
        <p:nvSpPr>
          <p:cNvPr id="67587" name="Text Box 2"/>
          <p:cNvSpPr txBox="1">
            <a:spLocks noChangeArrowheads="1"/>
          </p:cNvSpPr>
          <p:nvPr/>
        </p:nvSpPr>
        <p:spPr bwMode="auto">
          <a:xfrm>
            <a:off x="1619250" y="0"/>
            <a:ext cx="7524750" cy="27924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2A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5A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6A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10A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      O</a:t>
            </a:r>
            <a:r>
              <a:rPr lang="es-ES_tradnl" sz="2300" baseline="-25000">
                <a:latin typeface="Times New Roman" pitchFamily="18" charset="0"/>
              </a:rPr>
              <a:t>1B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2B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5B</a:t>
            </a:r>
            <a:r>
              <a:rPr lang="es-ES_tradnl" sz="2300">
                <a:latin typeface="Times New Roman" pitchFamily="18" charset="0"/>
              </a:rPr>
              <a:t>  (X)  O</a:t>
            </a:r>
            <a:r>
              <a:rPr lang="es-ES_tradnl" sz="2300" baseline="-25000">
                <a:latin typeface="Times New Roman" pitchFamily="18" charset="0"/>
              </a:rPr>
              <a:t>6B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10B</a:t>
            </a:r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endParaRPr lang="es-ES_tradnl" sz="2300" i="1">
              <a:latin typeface="Times New Roman" pitchFamily="18" charset="0"/>
            </a:endParaRPr>
          </a:p>
          <a:p>
            <a:pPr algn="ctr" eaLnBrk="0" hangingPunct="0"/>
            <a:r>
              <a:rPr lang="es-ES_tradnl" sz="2300" i="1">
                <a:latin typeface="Times New Roman" pitchFamily="18" charset="0"/>
              </a:rPr>
              <a:t>Fig. 12. Diseño de series temporales interrumpidas con variables dependientes no equivalentes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67588" name="Rectangle 3"/>
          <p:cNvSpPr>
            <a:spLocks noChangeArrowheads="1"/>
          </p:cNvSpPr>
          <p:nvPr/>
        </p:nvSpPr>
        <p:spPr bwMode="auto">
          <a:xfrm>
            <a:off x="1116013" y="404813"/>
            <a:ext cx="7543800" cy="1214437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67589" name="Text Box 4"/>
          <p:cNvSpPr txBox="1">
            <a:spLocks noChangeArrowheads="1"/>
          </p:cNvSpPr>
          <p:nvPr/>
        </p:nvSpPr>
        <p:spPr bwMode="auto">
          <a:xfrm>
            <a:off x="-80963" y="2738438"/>
            <a:ext cx="9224963" cy="1389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X 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  </a:t>
            </a:r>
            <a:r>
              <a:rPr lang="es-ES_tradnl" sz="2300" baseline="-250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</a:t>
            </a:r>
            <a:r>
              <a:rPr lang="es-ES_tradnl" sz="2300">
                <a:latin typeface="Times New Roman" pitchFamily="18" charset="0"/>
              </a:rPr>
              <a:t>  </a:t>
            </a:r>
            <a:r>
              <a:rPr lang="es-ES_tradnl" sz="23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 </a:t>
            </a:r>
            <a:r>
              <a:rPr lang="es-ES_tradnl" sz="2300">
                <a:latin typeface="Times New Roman" pitchFamily="18" charset="0"/>
              </a:rPr>
              <a:t> X  O</a:t>
            </a:r>
            <a:r>
              <a:rPr lang="es-ES_tradnl" sz="2300" baseline="-25000">
                <a:latin typeface="Times New Roman" pitchFamily="18" charset="0"/>
              </a:rPr>
              <a:t>11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12 </a:t>
            </a:r>
            <a:r>
              <a:rPr lang="es-ES_tradnl" sz="2300">
                <a:latin typeface="Times New Roman" pitchFamily="18" charset="0"/>
              </a:rPr>
              <a:t> </a:t>
            </a:r>
            <a:r>
              <a:rPr lang="es-ES_tradnl" sz="23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14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Fig.13</a:t>
            </a:r>
            <a:r>
              <a:rPr lang="es-ES_tradnl" sz="2300" i="1">
                <a:latin typeface="Times New Roman" pitchFamily="18" charset="0"/>
              </a:rPr>
              <a:t>. Diseño de series con replicaciones múltiples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67590" name="Rectangle 5"/>
          <p:cNvSpPr>
            <a:spLocks noChangeArrowheads="1"/>
          </p:cNvSpPr>
          <p:nvPr/>
        </p:nvSpPr>
        <p:spPr bwMode="auto">
          <a:xfrm>
            <a:off x="0" y="2667000"/>
            <a:ext cx="9144000" cy="76200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67591" name="Text Box 6"/>
          <p:cNvSpPr txBox="1">
            <a:spLocks noChangeArrowheads="1"/>
          </p:cNvSpPr>
          <p:nvPr/>
        </p:nvSpPr>
        <p:spPr bwMode="auto">
          <a:xfrm>
            <a:off x="0" y="4262438"/>
            <a:ext cx="9086850" cy="219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  </a:t>
            </a:r>
            <a:r>
              <a:rPr lang="es-ES_tradnl" sz="2300">
                <a:latin typeface="Times New Roman" pitchFamily="18" charset="0"/>
              </a:rPr>
              <a:t>  X   O</a:t>
            </a:r>
            <a:r>
              <a:rPr lang="es-ES_tradnl" sz="2300" baseline="-25000">
                <a:latin typeface="Times New Roman" pitchFamily="18" charset="0"/>
              </a:rPr>
              <a:t>9 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--------------------------------------------------------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4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  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9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Fig.14</a:t>
            </a:r>
            <a:r>
              <a:rPr lang="es-ES_tradnl" sz="2300" i="1">
                <a:latin typeface="Times New Roman" pitchFamily="18" charset="0"/>
              </a:rPr>
              <a:t>.Diseño de series temporales interrumpidas con replicaciones cambiadas </a:t>
            </a:r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1449388" y="4262438"/>
            <a:ext cx="6477000" cy="1381125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67593" name="Picture 9" descr="marca-tinta-negro_150x1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4" name="Rectangle 10"/>
          <p:cNvSpPr>
            <a:spLocks noChangeArrowheads="1"/>
          </p:cNvSpPr>
          <p:nvPr/>
        </p:nvSpPr>
        <p:spPr bwMode="auto">
          <a:xfrm>
            <a:off x="0" y="1268413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67595" name="Rectangle 12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5865</TotalTime>
  <Words>3558</Words>
  <Application>Microsoft PowerPoint 7.0</Application>
  <PresentationFormat>Presentación en pantalla (4:3)</PresentationFormat>
  <Paragraphs>717</Paragraphs>
  <Slides>65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8" baseType="lpstr">
      <vt:lpstr>Diseño predeterminado</vt:lpstr>
      <vt:lpstr>Documento</vt:lpstr>
      <vt:lpstr>Gráfico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La evaluación de la formación en el Centro de Formación del P.A.S de la Universidad de Sevilla.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Company>Organización desconocida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Validity of constructs obtained in Exploratory Factor Analisys: Theoretical considerations.</dc:title>
  <dc:creator>Jose A Perez Gil</dc:creator>
  <cp:lastModifiedBy>susana</cp:lastModifiedBy>
  <cp:revision>199</cp:revision>
  <cp:lastPrinted>2000-05-17T12:26:54Z</cp:lastPrinted>
  <dcterms:created xsi:type="dcterms:W3CDTF">1998-07-08T09:44:44Z</dcterms:created>
  <dcterms:modified xsi:type="dcterms:W3CDTF">2016-12-15T11:17:27Z</dcterms:modified>
</cp:coreProperties>
</file>