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5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 sz="2800" b="1" dirty="0">
                <a:solidFill>
                  <a:srgbClr val="000000"/>
                </a:solidFill>
                <a:latin typeface="Technical" pitchFamily="66" charset="0"/>
                <a:ea typeface="ＭＳ Ｐゴシック" pitchFamily="-65" charset="-128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 sz="2800" b="1" dirty="0">
                <a:solidFill>
                  <a:srgbClr val="000000"/>
                </a:solidFill>
                <a:latin typeface="Technical" pitchFamily="66" charset="0"/>
                <a:ea typeface="ＭＳ Ｐゴシック" pitchFamily="-65" charset="-128"/>
              </a:endParaRPr>
            </a:p>
          </p:txBody>
        </p:sp>
        <p:sp>
          <p:nvSpPr>
            <p:cNvPr id="7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ES" sz="2800" b="1" dirty="0">
                <a:solidFill>
                  <a:srgbClr val="000000"/>
                </a:solidFill>
                <a:latin typeface="Technical" pitchFamily="66" charset="0"/>
                <a:ea typeface="ＭＳ Ｐゴシック" pitchFamily="-65" charset="-128"/>
              </a:endParaRPr>
            </a:p>
          </p:txBody>
        </p:sp>
      </p:grpSp>
      <p:sp>
        <p:nvSpPr>
          <p:cNvPr id="901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EE9C3-02F0-4876-B84A-FA84971D983E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E3BF6D-8B3E-4010-A1F7-6F85F342D62C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AD376-3D5E-47B5-B9A2-E5475DEFEC20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5FEE5-EDA4-4E3B-94A4-FA2140D3E6F2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702B8-2C8B-4C25-8D63-8DB989A47C5D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74503-CE8E-4BD5-855B-A7F383C25C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3ABAA-36F2-49F5-923B-2DB476A55EC4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06B33-756E-4E08-B702-3A853B5C825A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B1D9A-9317-4313-8747-2B9E3DE0A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2CBF5-6FDA-4BAB-A3B0-7C4012C3FDE6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7A52B2-AB78-4682-8858-34B85436D0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es-ES" noProof="0" dirty="0" smtClean="0"/>
              <a:t>Haga clic en el icono para agregar una tabla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38478-FAD7-449E-9B09-BF73FD69768D}" type="slidenum">
              <a:rPr 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245F7-D418-4022-8703-36EC1CA60B08}" type="datetime1">
              <a:rPr lang="es-ES">
                <a:solidFill>
                  <a:srgbClr val="000000"/>
                </a:solidFill>
              </a:rPr>
              <a:pPr>
                <a:defRPr/>
              </a:pPr>
              <a:t>29/04/2015</a:t>
            </a:fld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4A942-76EF-4733-B8B5-74450672903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AC7E8-32B4-40A0-8185-328F38550B7C}" type="datetime1">
              <a:rPr lang="es-ES">
                <a:solidFill>
                  <a:srgbClr val="000000"/>
                </a:solidFill>
              </a:rPr>
              <a:pPr>
                <a:defRPr/>
              </a:pPr>
              <a:t>29/04/2015</a:t>
            </a:fld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CCD27-D6F5-40EE-B456-12A716DD285D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13947-5B83-425D-8B43-DF1E435787C9}" type="datetime1">
              <a:rPr lang="es-ES">
                <a:solidFill>
                  <a:srgbClr val="000000"/>
                </a:solidFill>
              </a:rPr>
              <a:pPr>
                <a:defRPr/>
              </a:pPr>
              <a:t>29/04/2015</a:t>
            </a:fld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3A743-7C52-46ED-A930-171570045DA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241CE-C42A-454C-9BA9-FC3CFFE1155F}" type="datetime1">
              <a:rPr lang="es-ES">
                <a:solidFill>
                  <a:srgbClr val="000000"/>
                </a:solidFill>
              </a:rPr>
              <a:pPr>
                <a:defRPr/>
              </a:pPr>
              <a:t>29/04/2015</a:t>
            </a:fld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ABD02-B821-40C6-9DA3-B7A1BAD66C18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Verdana" pitchFamily="-65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b="1">
              <a:solidFill>
                <a:srgbClr val="000000"/>
              </a:solidFill>
              <a:ea typeface="ＭＳ Ｐゴシック" pitchFamily="-65" charset="-128"/>
            </a:endParaRPr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Verdana" pitchFamily="-65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b="1">
              <a:solidFill>
                <a:srgbClr val="000000"/>
              </a:solidFill>
              <a:ea typeface="ＭＳ Ｐゴシック" pitchFamily="-65" charset="-128"/>
            </a:endParaRP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Verdana" pitchFamily="-65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22609F-9A88-4DD1-AB5F-D9D63A8FEA37}" type="slidenum">
              <a:rPr lang="en-US" b="1">
                <a:solidFill>
                  <a:srgbClr val="000000"/>
                </a:solidFill>
                <a:ea typeface="ＭＳ Ｐゴシック" pitchFamily="-65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n-US" b="1" dirty="0">
              <a:solidFill>
                <a:srgbClr val="000000"/>
              </a:solidFill>
              <a:ea typeface="ＭＳ Ｐゴシック" pitchFamily="-65" charset="-128"/>
            </a:endParaRPr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2400" b="1" dirty="0">
              <a:solidFill>
                <a:srgbClr val="000000"/>
              </a:solidFill>
              <a:latin typeface="Times New Roman" pitchFamily="-65" charset="0"/>
              <a:ea typeface="ＭＳ Ｐゴシック" pitchFamily="-65" charset="-128"/>
            </a:endParaRPr>
          </a:p>
        </p:txBody>
      </p:sp>
      <p:sp>
        <p:nvSpPr>
          <p:cNvPr id="89096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2800" b="1" dirty="0">
              <a:solidFill>
                <a:srgbClr val="000000"/>
              </a:solidFill>
              <a:latin typeface="Technical" pitchFamily="66" charset="0"/>
              <a:ea typeface="ＭＳ Ｐゴシック" pitchFamily="-65" charset="-128"/>
            </a:endParaRPr>
          </a:p>
        </p:txBody>
      </p:sp>
      <p:sp>
        <p:nvSpPr>
          <p:cNvPr id="89097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2400" b="1" dirty="0">
              <a:solidFill>
                <a:srgbClr val="000000"/>
              </a:solidFill>
              <a:latin typeface="Times New Roman" pitchFamily="-65" charset="0"/>
              <a:ea typeface="ＭＳ Ｐゴシック" pitchFamily="-65" charset="-128"/>
            </a:endParaRPr>
          </a:p>
        </p:txBody>
      </p:sp>
      <p:sp>
        <p:nvSpPr>
          <p:cNvPr id="89098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2400" b="1" dirty="0">
              <a:solidFill>
                <a:srgbClr val="000000"/>
              </a:solidFill>
              <a:latin typeface="Times New Roman" pitchFamily="-65" charset="0"/>
              <a:ea typeface="ＭＳ Ｐゴシック" pitchFamily="-65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-65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ＭＳ Ｐゴシック" pitchFamily="-65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ＭＳ Ｐゴシック" pitchFamily="-65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ＭＳ Ｐゴシック" pitchFamily="-65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ＭＳ Ｐゴシック" pitchFamily="-65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ＭＳ Ｐゴシック" pitchFamily="-65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ＭＳ Ｐゴシック" pitchFamily="-65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ＭＳ Ｐゴシック" pitchFamily="-65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ＭＳ Ｐゴシック" pitchFamily="-65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268413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latin typeface="+mn-lt"/>
              </a:rPr>
              <a:t>Lesson 9</a:t>
            </a:r>
          </a:p>
        </p:txBody>
      </p:sp>
      <p:sp>
        <p:nvSpPr>
          <p:cNvPr id="44035" name="Rectangle 4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286125"/>
            <a:ext cx="9144000" cy="29511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r>
              <a:rPr lang="en-US" sz="4300" dirty="0" smtClean="0">
                <a:solidFill>
                  <a:schemeClr val="tx2"/>
                </a:solidFill>
              </a:rPr>
              <a:t>Basis and taxonomy for studying relationships between two variables</a:t>
            </a:r>
            <a:endParaRPr lang="en-US" sz="4300" dirty="0" smtClean="0">
              <a:solidFill>
                <a:schemeClr val="tx2"/>
              </a:solidFill>
            </a:endParaRPr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755C8-FDF1-46E1-84BD-6D8FC1986B34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1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839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There are different statistics.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E.g. http://www.ats.ucla.edu/stat/spss/whatstat/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The election of one statistic depends on: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The relationship between samples: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Independent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Dependent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The scale of the variables: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Qualitative (nominal)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Ordinal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Quantitative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The assumptions: they are different depending on the statistic.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45059" name="8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39825"/>
          </a:xfrm>
        </p:spPr>
        <p:txBody>
          <a:bodyPr/>
          <a:lstStyle/>
          <a:p>
            <a:pPr eaLnBrk="1" hangingPunct="1"/>
            <a:r>
              <a:rPr lang="es-ES_tradnl" smtClean="0">
                <a:latin typeface="Verdana" pitchFamily="34" charset="0"/>
              </a:rPr>
              <a:t>1. </a:t>
            </a:r>
            <a:r>
              <a:rPr lang="en-US" smtClean="0">
                <a:latin typeface="Verdana" pitchFamily="34" charset="0"/>
              </a:rPr>
              <a:t>Introduction</a:t>
            </a:r>
          </a:p>
        </p:txBody>
      </p:sp>
      <p:sp>
        <p:nvSpPr>
          <p:cNvPr id="4506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61450D-ECF7-446D-8CDE-16359E7A12C4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2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683125"/>
          </a:xfrm>
        </p:spPr>
        <p:txBody>
          <a:bodyPr/>
          <a:lstStyle/>
          <a:p>
            <a:pPr>
              <a:defRPr/>
            </a:pPr>
            <a:r>
              <a:rPr lang="en-US" sz="2400" dirty="0" smtClean="0"/>
              <a:t>Two samples are </a:t>
            </a:r>
            <a:r>
              <a:rPr lang="en-US" sz="2400" b="1" dirty="0" smtClean="0"/>
              <a:t>independent</a:t>
            </a:r>
            <a:r>
              <a:rPr lang="en-US" sz="2400" dirty="0" smtClean="0"/>
              <a:t> if the sample values selected from one population are not related or somehow paired or matched with the sample values selected from the other population. </a:t>
            </a:r>
          </a:p>
          <a:p>
            <a:pPr>
              <a:defRPr/>
            </a:pPr>
            <a:r>
              <a:rPr lang="en-US" sz="2400" dirty="0" smtClean="0"/>
              <a:t>Two samples are </a:t>
            </a:r>
            <a:r>
              <a:rPr lang="en-US" sz="2400" b="1" dirty="0" smtClean="0"/>
              <a:t>dependent</a:t>
            </a:r>
            <a:r>
              <a:rPr lang="en-US" sz="2400" dirty="0" smtClean="0"/>
              <a:t> (or consist of matched pairs) if the members of one sample can be used to determine the members of the other sample.</a:t>
            </a:r>
            <a:endParaRPr lang="es-E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400050" lvl="1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54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3200" dirty="0" smtClean="0"/>
          </a:p>
        </p:txBody>
      </p:sp>
      <p:sp>
        <p:nvSpPr>
          <p:cNvPr id="46083" name="6 Título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1139825"/>
          </a:xfrm>
        </p:spPr>
        <p:txBody>
          <a:bodyPr/>
          <a:lstStyle/>
          <a:p>
            <a:pPr algn="ctr" eaLnBrk="1" hangingPunct="1"/>
            <a:r>
              <a:rPr lang="en-US" sz="3600" dirty="0" smtClean="0">
                <a:latin typeface="Verdana" pitchFamily="34" charset="0"/>
              </a:rPr>
              <a:t>2. Dependent </a:t>
            </a:r>
            <a:r>
              <a:rPr lang="en-US" sz="3600" dirty="0" smtClean="0">
                <a:latin typeface="Verdana" pitchFamily="34" charset="0"/>
              </a:rPr>
              <a:t>vs. independent samples</a:t>
            </a:r>
            <a:endParaRPr lang="es-ES" sz="3600" dirty="0" smtClean="0">
              <a:latin typeface="Verdana" pitchFamily="34" charset="0"/>
            </a:endParaRPr>
          </a:p>
        </p:txBody>
      </p:sp>
      <p:sp>
        <p:nvSpPr>
          <p:cNvPr id="4608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66A9DA-235E-4AA7-8E3F-2CBB024478E3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3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683125"/>
          </a:xfrm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To know if fishing is better from a boat or from the shore, number of fishes obtained from a boat or from the shore were counted from April to October.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To know if a treatment against anxiety is effective, 10 participants were measured before and after the intervention.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A study is conducted comparing two competing medications for asthma. Sixteen subjects are randomly assigned to each treatment. Asthma symptom scores for patients are obtained after the treatment.</a:t>
            </a:r>
            <a:endParaRPr lang="es-E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400050" lvl="1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54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3200" dirty="0" smtClean="0"/>
          </a:p>
        </p:txBody>
      </p:sp>
      <p:sp>
        <p:nvSpPr>
          <p:cNvPr id="47107" name="6 Título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1139825"/>
          </a:xfrm>
        </p:spPr>
        <p:txBody>
          <a:bodyPr/>
          <a:lstStyle/>
          <a:p>
            <a:pPr algn="ctr" eaLnBrk="1" hangingPunct="1"/>
            <a:r>
              <a:rPr lang="en-US" sz="3600" dirty="0" smtClean="0">
                <a:latin typeface="Verdana" pitchFamily="34" charset="0"/>
              </a:rPr>
              <a:t>2. Dependent </a:t>
            </a:r>
            <a:r>
              <a:rPr lang="en-US" sz="3600" dirty="0" smtClean="0">
                <a:latin typeface="Verdana" pitchFamily="34" charset="0"/>
              </a:rPr>
              <a:t>vs. independent samples. Examples</a:t>
            </a:r>
            <a:endParaRPr lang="es-ES" sz="3600" dirty="0" smtClean="0">
              <a:latin typeface="Verdana" pitchFamily="34" charset="0"/>
            </a:endParaRP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EBF451-BB67-4DCA-887E-36DBD1E788A3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4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683125"/>
          </a:xfrm>
        </p:spPr>
        <p:txBody>
          <a:bodyPr/>
          <a:lstStyle/>
          <a:p>
            <a:pPr marL="457200" indent="-457200">
              <a:buFont typeface="Wingdings" pitchFamily="2" charset="2"/>
              <a:buNone/>
              <a:defRPr/>
            </a:pPr>
            <a:r>
              <a:rPr lang="en-US" sz="2400" dirty="0" smtClean="0"/>
              <a:t>Solution:</a:t>
            </a:r>
          </a:p>
          <a:p>
            <a:pPr marL="457200" indent="-457200"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Related samples.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Related samples.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2400" dirty="0" smtClean="0"/>
              <a:t>Independent samples.</a:t>
            </a:r>
            <a:endParaRPr lang="es-E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0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400050" lvl="1" indent="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s-ES" sz="50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5400" dirty="0" smtClean="0"/>
          </a:p>
          <a:p>
            <a:pPr marL="0" indent="0" eaLnBrk="1" hangingPunct="1">
              <a:lnSpc>
                <a:spcPct val="80000"/>
              </a:lnSpc>
              <a:defRPr/>
            </a:pPr>
            <a:endParaRPr lang="es-ES" sz="3200" dirty="0" smtClean="0"/>
          </a:p>
        </p:txBody>
      </p:sp>
      <p:sp>
        <p:nvSpPr>
          <p:cNvPr id="48131" name="6 Título"/>
          <p:cNvSpPr>
            <a:spLocks noGrp="1"/>
          </p:cNvSpPr>
          <p:nvPr>
            <p:ph type="title"/>
          </p:nvPr>
        </p:nvSpPr>
        <p:spPr>
          <a:xfrm>
            <a:off x="381000" y="152400"/>
            <a:ext cx="8382000" cy="1139825"/>
          </a:xfrm>
        </p:spPr>
        <p:txBody>
          <a:bodyPr/>
          <a:lstStyle/>
          <a:p>
            <a:pPr algn="ctr" eaLnBrk="1" hangingPunct="1"/>
            <a:r>
              <a:rPr lang="en-US" sz="3600" dirty="0" smtClean="0">
                <a:latin typeface="Verdana" pitchFamily="34" charset="0"/>
              </a:rPr>
              <a:t>2. Dependent </a:t>
            </a:r>
            <a:r>
              <a:rPr lang="en-US" sz="3600" dirty="0" smtClean="0">
                <a:latin typeface="Verdana" pitchFamily="34" charset="0"/>
              </a:rPr>
              <a:t>vs. independent samples. Examples</a:t>
            </a:r>
            <a:endParaRPr lang="es-ES" sz="3600" dirty="0" smtClean="0">
              <a:latin typeface="Verdana" pitchFamily="34" charset="0"/>
            </a:endParaRPr>
          </a:p>
        </p:txBody>
      </p:sp>
      <p:sp>
        <p:nvSpPr>
          <p:cNvPr id="48132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69261C-DA0C-4EBE-B9EA-3A97E6472F21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5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8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Verdana" pitchFamily="34" charset="0"/>
              </a:rPr>
              <a:t>3. Decisions</a:t>
            </a:r>
            <a:endParaRPr lang="en-US" dirty="0" smtClean="0">
              <a:latin typeface="Verdana" pitchFamily="34" charset="0"/>
            </a:endParaRPr>
          </a:p>
        </p:txBody>
      </p:sp>
      <p:sp>
        <p:nvSpPr>
          <p:cNvPr id="4915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9CAC5C-768D-4E1E-8990-AB2EC498121F}" type="slidenum">
              <a:rPr lang="en-US" smtClean="0">
                <a:solidFill>
                  <a:srgbClr val="000000"/>
                </a:solidFill>
                <a:latin typeface="Verdana" pitchFamily="34" charset="0"/>
              </a:rPr>
              <a:pPr/>
              <a:t>6</a:t>
            </a:fld>
            <a:endParaRPr lang="en-US" smtClean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49156" name="7 Marcador de contenido"/>
          <p:cNvSpPr>
            <a:spLocks noGrp="1"/>
          </p:cNvSpPr>
          <p:nvPr>
            <p:ph idx="1"/>
          </p:nvPr>
        </p:nvSpPr>
        <p:spPr>
          <a:xfrm>
            <a:off x="533400" y="16002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In general, the decisions are always taken in the same way: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Based on the statistic: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Empirical value ≤ theoretical value </a:t>
            </a:r>
            <a:r>
              <a:rPr lang="en-US" smtClean="0">
                <a:latin typeface="Calibri" pitchFamily="34" charset="0"/>
              </a:rPr>
              <a:t>→ </a:t>
            </a:r>
            <a:r>
              <a:rPr lang="en-US" smtClean="0"/>
              <a:t>H</a:t>
            </a:r>
            <a:r>
              <a:rPr lang="en-US" baseline="-25000" smtClean="0"/>
              <a:t>0</a:t>
            </a:r>
            <a:r>
              <a:rPr lang="en-US" smtClean="0"/>
              <a:t> is accepted. There are not differences between groups. There is not relationship between variables.</a:t>
            </a:r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Empirical value &gt; theoretical value </a:t>
            </a:r>
            <a:r>
              <a:rPr lang="en-US" smtClean="0">
                <a:latin typeface="Calibri" pitchFamily="34" charset="0"/>
              </a:rPr>
              <a:t>→ </a:t>
            </a:r>
            <a:r>
              <a:rPr lang="en-US" smtClean="0"/>
              <a:t>H</a:t>
            </a:r>
            <a:r>
              <a:rPr lang="en-US" baseline="-25000" smtClean="0"/>
              <a:t>0</a:t>
            </a:r>
            <a:r>
              <a:rPr lang="en-US" smtClean="0"/>
              <a:t> is rejected. There are differences between groups. There is relationship between variables.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Based on the probability:</a:t>
            </a:r>
          </a:p>
          <a:p>
            <a:pPr lvl="2" eaLnBrk="1" hangingPunct="1">
              <a:lnSpc>
                <a:spcPct val="90000"/>
              </a:lnSpc>
            </a:pPr>
            <a:r>
              <a:rPr lang="en-US" i="1" smtClean="0"/>
              <a:t>p</a:t>
            </a:r>
            <a:r>
              <a:rPr lang="en-US" smtClean="0"/>
              <a:t> &gt; </a:t>
            </a:r>
            <a:r>
              <a:rPr lang="el-GR" smtClean="0"/>
              <a:t>α</a:t>
            </a:r>
            <a:r>
              <a:rPr lang="en-US" smtClean="0"/>
              <a:t> </a:t>
            </a:r>
            <a:r>
              <a:rPr lang="en-US" smtClean="0">
                <a:latin typeface="Calibri" pitchFamily="34" charset="0"/>
              </a:rPr>
              <a:t>→ </a:t>
            </a:r>
            <a:r>
              <a:rPr lang="en-US" smtClean="0"/>
              <a:t>H</a:t>
            </a:r>
            <a:r>
              <a:rPr lang="en-US" baseline="-25000" smtClean="0"/>
              <a:t>0</a:t>
            </a:r>
            <a:r>
              <a:rPr lang="en-US" smtClean="0"/>
              <a:t> is accepted. There are not differences between groups. There is not relationship between variables.</a:t>
            </a:r>
          </a:p>
          <a:p>
            <a:pPr lvl="2" eaLnBrk="1" hangingPunct="1">
              <a:lnSpc>
                <a:spcPct val="90000"/>
              </a:lnSpc>
            </a:pPr>
            <a:r>
              <a:rPr lang="en-US" i="1" smtClean="0"/>
              <a:t>p</a:t>
            </a:r>
            <a:r>
              <a:rPr lang="en-US" smtClean="0"/>
              <a:t> ≤ </a:t>
            </a:r>
            <a:r>
              <a:rPr lang="el-GR" smtClean="0"/>
              <a:t>α</a:t>
            </a:r>
            <a:r>
              <a:rPr lang="en-US" smtClean="0"/>
              <a:t> </a:t>
            </a:r>
            <a:r>
              <a:rPr lang="en-US" smtClean="0">
                <a:latin typeface="Calibri" pitchFamily="34" charset="0"/>
              </a:rPr>
              <a:t>→ </a:t>
            </a:r>
            <a:r>
              <a:rPr lang="en-US" smtClean="0"/>
              <a:t>H</a:t>
            </a:r>
            <a:r>
              <a:rPr lang="en-US" baseline="-25000" smtClean="0"/>
              <a:t>0</a:t>
            </a:r>
            <a:r>
              <a:rPr lang="en-US" smtClean="0"/>
              <a:t> is rejected. There are differences between groups. There is relationship between variables.</a:t>
            </a:r>
          </a:p>
          <a:p>
            <a:pPr lvl="2"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1">
  <a:themeElements>
    <a:clrScheme name="Ni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Nivel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i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361</Words>
  <Application>Microsoft Office PowerPoint</Application>
  <PresentationFormat>Presentación en pantalla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Tema1</vt:lpstr>
      <vt:lpstr>Lesson 9</vt:lpstr>
      <vt:lpstr>1. Introduction</vt:lpstr>
      <vt:lpstr>2. Dependent vs. independent samples</vt:lpstr>
      <vt:lpstr>2. Dependent vs. independent samples. Examples</vt:lpstr>
      <vt:lpstr>2. Dependent vs. independent samples. Examples</vt:lpstr>
      <vt:lpstr>3. Decisions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9</dc:title>
  <dc:creator>hum649</dc:creator>
  <cp:lastModifiedBy>hum649</cp:lastModifiedBy>
  <cp:revision>1</cp:revision>
  <dcterms:created xsi:type="dcterms:W3CDTF">2015-04-29T11:13:29Z</dcterms:created>
  <dcterms:modified xsi:type="dcterms:W3CDTF">2015-04-29T11:17:32Z</dcterms:modified>
</cp:coreProperties>
</file>